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71" r:id="rId15"/>
    <p:sldId id="268" r:id="rId16"/>
    <p:sldId id="272" r:id="rId17"/>
    <p:sldId id="273" r:id="rId18"/>
    <p:sldId id="274" r:id="rId19"/>
    <p:sldId id="275" r:id="rId20"/>
    <p:sldId id="269" r:id="rId21"/>
    <p:sldId id="276" r:id="rId22"/>
    <p:sldId id="277" r:id="rId23"/>
    <p:sldId id="278" r:id="rId24"/>
    <p:sldId id="279" r:id="rId25"/>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34" y="-96"/>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E15941EE-AC01-4725-A664-80FFA39F8B06}" type="datetimeFigureOut">
              <a:rPr kumimoji="1" lang="ja-JP" altLang="en-US" smtClean="0"/>
              <a:t>2016/5/21</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9CC2ED24-0DB1-4538-BF8C-B4DA6BF6AEB8}" type="slidenum">
              <a:rPr kumimoji="1" lang="ja-JP" altLang="en-US" smtClean="0"/>
              <a:t>‹#›</a:t>
            </a:fld>
            <a:endParaRPr kumimoji="1" lang="ja-JP" altLang="en-US"/>
          </a:p>
        </p:txBody>
      </p:sp>
    </p:spTree>
    <p:extLst>
      <p:ext uri="{BB962C8B-B14F-4D97-AF65-F5344CB8AC3E}">
        <p14:creationId xmlns:p14="http://schemas.microsoft.com/office/powerpoint/2010/main" val="2759674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本日の実習にあたり、空気検査の留意点について簡単に説明いたします</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1</a:t>
            </a:fld>
            <a:endParaRPr kumimoji="1" lang="ja-JP" altLang="en-US"/>
          </a:p>
        </p:txBody>
      </p:sp>
    </p:spTree>
    <p:extLst>
      <p:ext uri="{BB962C8B-B14F-4D97-AF65-F5344CB8AC3E}">
        <p14:creationId xmlns:p14="http://schemas.microsoft.com/office/powerpoint/2010/main" val="63075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法的に基本は、このアスマン通風乾湿計で行うことになっている</a:t>
            </a:r>
            <a:endParaRPr kumimoji="1" lang="en-US" altLang="ja-JP" sz="2000" dirty="0" smtClean="0"/>
          </a:p>
          <a:p>
            <a:r>
              <a:rPr lang="ja-JP" altLang="en-US" sz="2000" dirty="0" smtClean="0"/>
              <a:t>県学薬の新人講習会で私が講師として説明した</a:t>
            </a:r>
            <a:endParaRPr lang="en-US" altLang="ja-JP" sz="2000" dirty="0" smtClean="0"/>
          </a:p>
          <a:p>
            <a:endParaRPr kumimoji="1" lang="en-US" altLang="ja-JP" sz="2000" dirty="0"/>
          </a:p>
          <a:p>
            <a:r>
              <a:rPr lang="ja-JP" altLang="en-US" sz="2000" dirty="0" smtClean="0"/>
              <a:t>・一言で言えば、頭に送風機が付いていて、乾球と湿球の棒状温度計を正確に測定できるような装置である。現在のものはゼンマイではなくモーターである</a:t>
            </a:r>
            <a:endParaRPr lang="en-US" altLang="ja-JP" sz="2000" dirty="0" smtClean="0"/>
          </a:p>
          <a:p>
            <a:endParaRPr kumimoji="1" lang="en-US" altLang="ja-JP" sz="2000" dirty="0"/>
          </a:p>
          <a:p>
            <a:r>
              <a:rPr lang="ja-JP" altLang="en-US" sz="2000" dirty="0" smtClean="0"/>
              <a:t>・専用三脚を使い、児童生徒の顔の高さに合わせて測定する</a:t>
            </a:r>
            <a:endParaRPr lang="en-US" altLang="ja-JP" sz="2000" dirty="0" smtClean="0"/>
          </a:p>
          <a:p>
            <a:r>
              <a:rPr kumimoji="1" lang="ja-JP" altLang="en-US" sz="2000" dirty="0" smtClean="0"/>
              <a:t>・測定場所は報告書に記載してあるように教室の</a:t>
            </a:r>
            <a:r>
              <a:rPr kumimoji="1" lang="en-US" altLang="ja-JP" sz="2000" dirty="0" smtClean="0"/>
              <a:t>4</a:t>
            </a:r>
            <a:r>
              <a:rPr kumimoji="1" lang="ja-JP" altLang="en-US" sz="2000" dirty="0" smtClean="0"/>
              <a:t>隅と中央の</a:t>
            </a:r>
            <a:r>
              <a:rPr kumimoji="1" lang="en-US" altLang="ja-JP" sz="2000" dirty="0" smtClean="0"/>
              <a:t>5</a:t>
            </a:r>
            <a:r>
              <a:rPr kumimoji="1" lang="ja-JP" altLang="en-US" sz="2000" dirty="0" smtClean="0"/>
              <a:t>カ所で平均値を出す</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10</a:t>
            </a:fld>
            <a:endParaRPr kumimoji="1" lang="ja-JP" altLang="en-US"/>
          </a:p>
        </p:txBody>
      </p:sp>
    </p:spTree>
    <p:extLst>
      <p:ext uri="{BB962C8B-B14F-4D97-AF65-F5344CB8AC3E}">
        <p14:creationId xmlns:p14="http://schemas.microsoft.com/office/powerpoint/2010/main" val="135352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アスマン通風乾湿計に附属されている換算表から不快指数を求めるのが手っ取り早い</a:t>
            </a:r>
            <a:endParaRPr kumimoji="1" lang="en-US" altLang="ja-JP" sz="2000" dirty="0" smtClean="0"/>
          </a:p>
          <a:p>
            <a:endParaRPr lang="en-US" altLang="ja-JP" sz="2000" dirty="0"/>
          </a:p>
          <a:p>
            <a:r>
              <a:rPr kumimoji="1" lang="ja-JP" altLang="en-US" sz="2000" dirty="0" smtClean="0"/>
              <a:t>湿球と乾球の差と、湿球の湿度から換算表で交わった値は不快指数となる</a:t>
            </a:r>
            <a:endParaRPr kumimoji="1" lang="en-US" altLang="ja-JP" sz="2000" dirty="0" smtClean="0"/>
          </a:p>
          <a:p>
            <a:endParaRPr kumimoji="1" lang="en-US" altLang="ja-JP" sz="2000" dirty="0" smtClean="0"/>
          </a:p>
          <a:p>
            <a:r>
              <a:rPr lang="ja-JP" altLang="en-US" sz="2000" dirty="0" smtClean="0"/>
              <a:t>・報告書には不快指数だけでなく、その値がどういった感覚なのかを記載したほうがよい</a:t>
            </a:r>
            <a:endParaRPr kumimoji="1" lang="en-US" altLang="ja-JP" sz="2000" dirty="0" smtClean="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12</a:t>
            </a:fld>
            <a:endParaRPr kumimoji="1" lang="ja-JP" altLang="en-US"/>
          </a:p>
        </p:txBody>
      </p:sp>
    </p:spTree>
    <p:extLst>
      <p:ext uri="{BB962C8B-B14F-4D97-AF65-F5344CB8AC3E}">
        <p14:creationId xmlns:p14="http://schemas.microsoft.com/office/powerpoint/2010/main" val="273148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アスマン通風乾湿計の心臓部は、湿球の部分である</a:t>
            </a:r>
            <a:endParaRPr kumimoji="1" lang="en-US" altLang="ja-JP" sz="2000" dirty="0" smtClean="0"/>
          </a:p>
          <a:p>
            <a:endParaRPr kumimoji="1" lang="en-US" altLang="ja-JP" sz="2000" dirty="0" smtClean="0"/>
          </a:p>
          <a:p>
            <a:r>
              <a:rPr lang="ja-JP" altLang="en-US" sz="2000" dirty="0" smtClean="0"/>
              <a:t>球部をつつんでいるガーゼが汚れたりよれて金属カバーに触れたりすると表面からの蒸発にさまたげられ温度低下が少なくなるなどの影響が出る</a:t>
            </a:r>
            <a:endParaRPr lang="en-US" altLang="ja-JP" sz="2000" dirty="0" smtClean="0"/>
          </a:p>
          <a:p>
            <a:endParaRPr kumimoji="1" lang="en-US" altLang="ja-JP" sz="2000" dirty="0"/>
          </a:p>
          <a:p>
            <a:r>
              <a:rPr lang="ja-JP" altLang="en-US" sz="2000" dirty="0" smtClean="0"/>
              <a:t>ガーゼ交換は図を参考にしてほしい</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13</a:t>
            </a:fld>
            <a:endParaRPr kumimoji="1" lang="ja-JP" altLang="en-US"/>
          </a:p>
        </p:txBody>
      </p:sp>
    </p:spTree>
    <p:extLst>
      <p:ext uri="{BB962C8B-B14F-4D97-AF65-F5344CB8AC3E}">
        <p14:creationId xmlns:p14="http://schemas.microsoft.com/office/powerpoint/2010/main" val="427198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212" y="4547601"/>
            <a:ext cx="5393690" cy="4898007"/>
          </a:xfrm>
        </p:spPr>
        <p:txBody>
          <a:bodyPr/>
          <a:lstStyle/>
          <a:p>
            <a:r>
              <a:rPr kumimoji="1" lang="ja-JP" altLang="en-US" sz="1600" dirty="0" smtClean="0"/>
              <a:t>気流を測定するためにカタ温度計を使う</a:t>
            </a:r>
            <a:endParaRPr kumimoji="1" lang="en-US" altLang="ja-JP" sz="1600" dirty="0" smtClean="0"/>
          </a:p>
          <a:p>
            <a:endParaRPr lang="en-US" altLang="ja-JP" sz="1600" dirty="0"/>
          </a:p>
          <a:p>
            <a:r>
              <a:rPr kumimoji="1" lang="ja-JP" altLang="en-US" sz="1600" dirty="0" smtClean="0"/>
              <a:t>理論はＡ点からＢ点まで降りる時間をストップウォッチで測り乾カタ冷却力を測る</a:t>
            </a:r>
            <a:endParaRPr kumimoji="1" lang="en-US" altLang="ja-JP" sz="1600" dirty="0" smtClean="0"/>
          </a:p>
          <a:p>
            <a:r>
              <a:rPr lang="ja-JP" altLang="en-US" sz="1600" dirty="0" smtClean="0"/>
              <a:t>・</a:t>
            </a:r>
            <a:r>
              <a:rPr lang="en-US" altLang="ja-JP" sz="1600" dirty="0" smtClean="0"/>
              <a:t>65</a:t>
            </a:r>
            <a:r>
              <a:rPr lang="ja-JP" altLang="en-US" sz="1600" dirty="0" smtClean="0"/>
              <a:t>℃～</a:t>
            </a:r>
            <a:r>
              <a:rPr lang="en-US" altLang="ja-JP" sz="1600" dirty="0" smtClean="0"/>
              <a:t>70</a:t>
            </a:r>
            <a:r>
              <a:rPr lang="ja-JP" altLang="en-US" sz="1600" dirty="0" smtClean="0"/>
              <a:t>℃のお湯で温度を上げる。測定は</a:t>
            </a:r>
            <a:r>
              <a:rPr lang="en-US" altLang="ja-JP" sz="1600" dirty="0" smtClean="0"/>
              <a:t>3</a:t>
            </a:r>
            <a:r>
              <a:rPr lang="ja-JP" altLang="en-US" sz="1600" dirty="0" smtClean="0"/>
              <a:t>～</a:t>
            </a:r>
            <a:r>
              <a:rPr lang="en-US" altLang="ja-JP" sz="1600" dirty="0" smtClean="0"/>
              <a:t>5</a:t>
            </a:r>
            <a:r>
              <a:rPr lang="ja-JP" altLang="en-US" sz="1600" dirty="0" smtClean="0"/>
              <a:t>回行う</a:t>
            </a:r>
            <a:endParaRPr lang="en-US" altLang="ja-JP" sz="1600" dirty="0" smtClean="0"/>
          </a:p>
          <a:p>
            <a:r>
              <a:rPr kumimoji="1" lang="ja-JP" altLang="en-US" sz="1600" dirty="0" smtClean="0"/>
              <a:t>・息がかからないように</a:t>
            </a:r>
            <a:r>
              <a:rPr kumimoji="1" lang="ja-JP" altLang="en-US" sz="1600" u="sng" dirty="0" smtClean="0"/>
              <a:t>マスクを着用</a:t>
            </a:r>
            <a:endParaRPr kumimoji="1" lang="en-US" altLang="ja-JP" sz="1600" u="sng" dirty="0" smtClean="0"/>
          </a:p>
          <a:p>
            <a:endParaRPr lang="en-US" altLang="ja-JP" sz="1600" dirty="0"/>
          </a:p>
          <a:p>
            <a:r>
              <a:rPr kumimoji="1" lang="ja-JP" altLang="en-US" sz="1600" dirty="0" smtClean="0"/>
              <a:t>・カタ温度計は、普通カタ温度計と高温カタ温度計の</a:t>
            </a:r>
            <a:r>
              <a:rPr kumimoji="1" lang="en-US" altLang="ja-JP" sz="1600" dirty="0" smtClean="0"/>
              <a:t>2</a:t>
            </a:r>
            <a:r>
              <a:rPr kumimoji="1" lang="ja-JP" altLang="en-US" sz="1600" dirty="0" smtClean="0"/>
              <a:t>種類ある</a:t>
            </a:r>
            <a:endParaRPr kumimoji="1" lang="en-US" altLang="ja-JP" sz="1600" dirty="0" smtClean="0"/>
          </a:p>
          <a:p>
            <a:r>
              <a:rPr lang="ja-JP" altLang="en-US" sz="1600" dirty="0" smtClean="0"/>
              <a:t>・普通カタ温度計にはＮの文字、高温カタ温度計にはＨの文字が刻まれている</a:t>
            </a:r>
            <a:r>
              <a:rPr kumimoji="1" lang="ja-JP" altLang="en-US" sz="1600" dirty="0" smtClean="0"/>
              <a:t>またその温度計特有のファクターが記入されている</a:t>
            </a:r>
            <a:endParaRPr kumimoji="1" lang="en-US" altLang="ja-JP" sz="1600" dirty="0" smtClean="0"/>
          </a:p>
          <a:p>
            <a:r>
              <a:rPr kumimoji="1" lang="ja-JP" altLang="en-US" sz="1600" dirty="0" smtClean="0"/>
              <a:t>・普通カタのＡ点は</a:t>
            </a:r>
            <a:r>
              <a:rPr kumimoji="1" lang="en-US" altLang="ja-JP" sz="1600" dirty="0" smtClean="0"/>
              <a:t>38</a:t>
            </a:r>
            <a:r>
              <a:rPr kumimoji="1" lang="ja-JP" altLang="en-US" sz="1600" dirty="0" smtClean="0"/>
              <a:t>℃、Ｂ点は</a:t>
            </a:r>
            <a:r>
              <a:rPr kumimoji="1" lang="en-US" altLang="ja-JP" sz="1600" dirty="0" smtClean="0"/>
              <a:t>35</a:t>
            </a:r>
            <a:r>
              <a:rPr kumimoji="1" lang="ja-JP" altLang="en-US" sz="1600" dirty="0" smtClean="0"/>
              <a:t>℃</a:t>
            </a:r>
            <a:r>
              <a:rPr lang="ja-JP" altLang="en-US" sz="1600" dirty="0"/>
              <a:t>。</a:t>
            </a:r>
            <a:r>
              <a:rPr lang="ja-JP" altLang="en-US" sz="1600" dirty="0" smtClean="0"/>
              <a:t>ＡとＢの間隔は</a:t>
            </a:r>
            <a:r>
              <a:rPr lang="en-US" altLang="ja-JP" sz="1600" dirty="0" smtClean="0"/>
              <a:t>80±10mm</a:t>
            </a:r>
            <a:endParaRPr kumimoji="1" lang="en-US" altLang="ja-JP" sz="1600" dirty="0" smtClean="0"/>
          </a:p>
          <a:p>
            <a:r>
              <a:rPr lang="ja-JP" altLang="en-US" sz="1600" dirty="0" smtClean="0"/>
              <a:t>・高温カタの場合はＡ点</a:t>
            </a:r>
            <a:r>
              <a:rPr lang="en-US" altLang="ja-JP" sz="1600" dirty="0" smtClean="0"/>
              <a:t>55</a:t>
            </a:r>
            <a:r>
              <a:rPr lang="ja-JP" altLang="en-US" sz="1600" dirty="0" smtClean="0"/>
              <a:t>℃、Ｂ点</a:t>
            </a:r>
            <a:r>
              <a:rPr lang="en-US" altLang="ja-JP" sz="1600" dirty="0" smtClean="0"/>
              <a:t>52</a:t>
            </a:r>
            <a:r>
              <a:rPr lang="ja-JP" altLang="en-US" sz="1600" dirty="0" smtClean="0"/>
              <a:t>℃。ＡとＢの間隔は</a:t>
            </a:r>
            <a:r>
              <a:rPr lang="en-US" altLang="ja-JP" sz="1600" dirty="0"/>
              <a:t>9</a:t>
            </a:r>
            <a:r>
              <a:rPr lang="en-US" altLang="ja-JP" sz="1600" dirty="0" smtClean="0"/>
              <a:t>0±10mm</a:t>
            </a:r>
          </a:p>
          <a:p>
            <a:r>
              <a:rPr kumimoji="1" lang="ja-JP" altLang="en-US" sz="1600" dirty="0" smtClean="0"/>
              <a:t>・普通カタで降下時間が</a:t>
            </a:r>
            <a:r>
              <a:rPr kumimoji="1" lang="en-US" altLang="ja-JP" sz="1600" dirty="0" smtClean="0"/>
              <a:t>2</a:t>
            </a:r>
            <a:r>
              <a:rPr kumimoji="1" lang="ja-JP" altLang="en-US" sz="1600" dirty="0" smtClean="0"/>
              <a:t>分以上かかる場合は誤差が大きくなるので高温カタに切り替えて測定する</a:t>
            </a:r>
            <a:endParaRPr kumimoji="1" lang="en-US" altLang="ja-JP" sz="1600" dirty="0" smtClean="0"/>
          </a:p>
          <a:p>
            <a:r>
              <a:rPr kumimoji="1" lang="ja-JP" altLang="en-US" sz="1600" dirty="0" smtClean="0"/>
              <a:t>・気流は計算式または気動算定図表から割り出す</a:t>
            </a:r>
            <a:endParaRPr kumimoji="1" lang="ja-JP" altLang="en-US" sz="16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15</a:t>
            </a:fld>
            <a:endParaRPr kumimoji="1" lang="ja-JP" altLang="en-US"/>
          </a:p>
        </p:txBody>
      </p:sp>
    </p:spTree>
    <p:extLst>
      <p:ext uri="{BB962C8B-B14F-4D97-AF65-F5344CB8AC3E}">
        <p14:creationId xmlns:p14="http://schemas.microsoft.com/office/powerpoint/2010/main" val="258938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この表が気動（気流）を求める換算表である</a:t>
            </a:r>
            <a:endParaRPr kumimoji="1" lang="en-US" altLang="ja-JP" sz="2000" dirty="0" smtClean="0"/>
          </a:p>
          <a:p>
            <a:endParaRPr lang="en-US" altLang="ja-JP" sz="2000" dirty="0"/>
          </a:p>
          <a:p>
            <a:r>
              <a:rPr kumimoji="1" lang="ja-JP" altLang="en-US" sz="2000" dirty="0" smtClean="0"/>
              <a:t>湿球温度と湿カタ冷却力の延長線に気流が求められる</a:t>
            </a:r>
            <a:endParaRPr kumimoji="1" lang="en-US" altLang="ja-JP" sz="2000" dirty="0" smtClean="0"/>
          </a:p>
          <a:p>
            <a:endParaRPr lang="en-US" altLang="ja-JP" sz="2000" dirty="0"/>
          </a:p>
          <a:p>
            <a:r>
              <a:rPr kumimoji="1" lang="ja-JP" altLang="en-US" sz="2000" dirty="0" smtClean="0"/>
              <a:t>・注意事項は資料に載せておいた。充分留意して実施して欲しい</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20</a:t>
            </a:fld>
            <a:endParaRPr kumimoji="1" lang="ja-JP" altLang="en-US"/>
          </a:p>
        </p:txBody>
      </p:sp>
    </p:spTree>
    <p:extLst>
      <p:ext uri="{BB962C8B-B14F-4D97-AF65-F5344CB8AC3E}">
        <p14:creationId xmlns:p14="http://schemas.microsoft.com/office/powerpoint/2010/main" val="384581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本来なら二酸化炭素や有機溶剤、浮遊粉</a:t>
            </a:r>
            <a:r>
              <a:rPr kumimoji="1" lang="ja-JP" altLang="en-US" sz="2000" dirty="0" err="1" smtClean="0"/>
              <a:t>じん</a:t>
            </a:r>
            <a:r>
              <a:rPr kumimoji="1" lang="ja-JP" altLang="en-US" sz="2000" dirty="0" smtClean="0"/>
              <a:t>、照度などもあるが、基本的な気流に絞って、デジタル器具の使い方中心に説明する</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2</a:t>
            </a:fld>
            <a:endParaRPr kumimoji="1" lang="ja-JP" altLang="en-US"/>
          </a:p>
        </p:txBody>
      </p:sp>
    </p:spTree>
    <p:extLst>
      <p:ext uri="{BB962C8B-B14F-4D97-AF65-F5344CB8AC3E}">
        <p14:creationId xmlns:p14="http://schemas.microsoft.com/office/powerpoint/2010/main" val="330386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・操作方法</a:t>
            </a:r>
            <a:endParaRPr kumimoji="1" lang="en-US" altLang="ja-JP" sz="2000" dirty="0" smtClean="0"/>
          </a:p>
          <a:p>
            <a:r>
              <a:rPr lang="ja-JP" altLang="en-US" sz="2000" dirty="0" smtClean="0"/>
              <a:t>・表示の説明</a:t>
            </a:r>
            <a:endParaRPr lang="en-US" altLang="ja-JP" sz="2000" dirty="0" smtClean="0"/>
          </a:p>
          <a:p>
            <a:r>
              <a:rPr lang="ja-JP" altLang="en-US" sz="2000" dirty="0"/>
              <a:t>・</a:t>
            </a:r>
            <a:r>
              <a:rPr lang="en-US" altLang="ja-JP" sz="2000" dirty="0"/>
              <a:t>4</a:t>
            </a:r>
            <a:r>
              <a:rPr lang="ja-JP" altLang="en-US" sz="2000" dirty="0" smtClean="0"/>
              <a:t>秒ごとに</a:t>
            </a:r>
            <a:r>
              <a:rPr lang="en-US" altLang="ja-JP" sz="2000" dirty="0" smtClean="0"/>
              <a:t>45</a:t>
            </a:r>
            <a:r>
              <a:rPr lang="ja-JP" altLang="en-US" sz="2000" dirty="0" smtClean="0"/>
              <a:t>回で</a:t>
            </a:r>
            <a:r>
              <a:rPr lang="en-US" altLang="ja-JP" sz="2000" dirty="0" smtClean="0"/>
              <a:t>3</a:t>
            </a:r>
            <a:r>
              <a:rPr lang="ja-JP" altLang="en-US" sz="2000" dirty="0" smtClean="0"/>
              <a:t>分（</a:t>
            </a:r>
            <a:r>
              <a:rPr lang="en-US" altLang="ja-JP" sz="2000" dirty="0" smtClean="0"/>
              <a:t>180</a:t>
            </a:r>
            <a:r>
              <a:rPr lang="ja-JP" altLang="en-US" sz="2000" dirty="0" smtClean="0"/>
              <a:t>秒）の平均を取得する</a:t>
            </a:r>
            <a:endParaRPr lang="en-US" altLang="ja-JP" sz="2000" dirty="0" smtClean="0"/>
          </a:p>
          <a:p>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3</a:t>
            </a:fld>
            <a:endParaRPr kumimoji="1" lang="ja-JP" altLang="en-US"/>
          </a:p>
        </p:txBody>
      </p:sp>
    </p:spTree>
    <p:extLst>
      <p:ext uri="{BB962C8B-B14F-4D97-AF65-F5344CB8AC3E}">
        <p14:creationId xmlns:p14="http://schemas.microsoft.com/office/powerpoint/2010/main" val="70104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・検知管をセットするとき、ブローブの保護カバーがかかったままで実施する。</a:t>
            </a:r>
            <a:endParaRPr kumimoji="1" lang="en-US" altLang="ja-JP" sz="2000" dirty="0" smtClean="0"/>
          </a:p>
          <a:p>
            <a:endParaRPr kumimoji="1" lang="en-US" altLang="ja-JP" sz="2000" dirty="0" smtClean="0"/>
          </a:p>
          <a:p>
            <a:r>
              <a:rPr lang="ja-JP" altLang="en-US" sz="2000" dirty="0" smtClean="0"/>
              <a:t>・コネクターに切れ目が入っているので合わせて装着し、ネジを回してしっかり固定する</a:t>
            </a:r>
            <a:endParaRPr lang="en-US" altLang="ja-JP" sz="2000" dirty="0" smtClean="0"/>
          </a:p>
          <a:p>
            <a:endParaRPr lang="en-US" altLang="ja-JP" sz="2000" dirty="0" smtClean="0"/>
          </a:p>
          <a:p>
            <a:r>
              <a:rPr kumimoji="1" lang="ja-JP" altLang="en-US" sz="2000" dirty="0" smtClean="0"/>
              <a:t>・保護カバーを降ろして測定する。忘れると結果が</a:t>
            </a:r>
            <a:r>
              <a:rPr kumimoji="1" lang="en-US" altLang="ja-JP" sz="2000" dirty="0" smtClean="0"/>
              <a:t>0m/s</a:t>
            </a:r>
            <a:r>
              <a:rPr kumimoji="1" lang="ja-JP" altLang="en-US" sz="2000" dirty="0" smtClean="0"/>
              <a:t>になってしまう</a:t>
            </a:r>
            <a:endParaRPr kumimoji="1" lang="en-US" altLang="ja-JP" sz="2000" dirty="0" smtClean="0"/>
          </a:p>
          <a:p>
            <a:endParaRPr kumimoji="1" lang="en-US" altLang="ja-JP" sz="2000" dirty="0" smtClean="0"/>
          </a:p>
          <a:p>
            <a:r>
              <a:rPr lang="ja-JP" altLang="en-US" sz="2000" dirty="0" smtClean="0"/>
              <a:t>・検知部は白金でできていて、壊れやすいので十分に注意する。測定終了の度に保護カバーをしていた方が良い。ただ次回の測定時にカバーを降ろすのを忘れないように。</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4</a:t>
            </a:fld>
            <a:endParaRPr kumimoji="1" lang="ja-JP" altLang="en-US"/>
          </a:p>
        </p:txBody>
      </p:sp>
    </p:spTree>
    <p:extLst>
      <p:ext uri="{BB962C8B-B14F-4D97-AF65-F5344CB8AC3E}">
        <p14:creationId xmlns:p14="http://schemas.microsoft.com/office/powerpoint/2010/main" val="167898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991" y="4547601"/>
            <a:ext cx="5393690" cy="4587022"/>
          </a:xfrm>
        </p:spPr>
        <p:txBody>
          <a:bodyPr/>
          <a:lstStyle/>
          <a:p>
            <a:r>
              <a:rPr kumimoji="1" lang="en-US" altLang="ja-JP" sz="1800" dirty="0" smtClean="0"/>
              <a:t>2</a:t>
            </a:r>
            <a:r>
              <a:rPr kumimoji="1" lang="ja-JP" altLang="en-US" sz="1800" dirty="0" smtClean="0"/>
              <a:t>世代目に購入したクリモマスターは、このタイプ。</a:t>
            </a:r>
            <a:endParaRPr kumimoji="1" lang="en-US" altLang="ja-JP" sz="1800" dirty="0" smtClean="0"/>
          </a:p>
          <a:p>
            <a:r>
              <a:rPr lang="ja-JP" altLang="en-US" sz="1800" dirty="0" smtClean="0"/>
              <a:t>・下が丸くなっているので、自立しないので注意</a:t>
            </a:r>
            <a:endParaRPr lang="en-US" altLang="ja-JP" sz="1800" dirty="0" smtClean="0"/>
          </a:p>
          <a:p>
            <a:r>
              <a:rPr kumimoji="1" lang="ja-JP" altLang="en-US" sz="1800" dirty="0" smtClean="0"/>
              <a:t>・初代のもそうだが、本体とプルｰ分の間にフレキシブル延長コードを付けられる</a:t>
            </a:r>
            <a:endParaRPr kumimoji="1" lang="en-US" altLang="ja-JP" sz="1800" dirty="0" smtClean="0"/>
          </a:p>
          <a:p>
            <a:endParaRPr lang="en-US" altLang="ja-JP" sz="1800" dirty="0"/>
          </a:p>
          <a:p>
            <a:r>
              <a:rPr kumimoji="1" lang="ja-JP" altLang="en-US" sz="1800" dirty="0" smtClean="0"/>
              <a:t>資料に記載しておいたが、最大値・平均値・最小値が手順通りやれば表示される。</a:t>
            </a:r>
            <a:r>
              <a:rPr kumimoji="1" lang="en-US" altLang="ja-JP" sz="1800" dirty="0" smtClean="0"/>
              <a:t>10</a:t>
            </a:r>
            <a:r>
              <a:rPr kumimoji="1" lang="ja-JP" altLang="en-US" sz="1800" dirty="0" smtClean="0"/>
              <a:t>秒の平均値であるので、先の初代クリモマスターが</a:t>
            </a:r>
            <a:r>
              <a:rPr kumimoji="1" lang="en-US" altLang="ja-JP" sz="1800" dirty="0" smtClean="0"/>
              <a:t>3</a:t>
            </a:r>
            <a:r>
              <a:rPr kumimoji="1" lang="ja-JP" altLang="en-US" sz="1800" dirty="0" smtClean="0"/>
              <a:t>分かかるのに対し早く測定できる。ただデータは多少雑になるが問題はない</a:t>
            </a:r>
            <a:endParaRPr kumimoji="1" lang="en-US" altLang="ja-JP" sz="1800" dirty="0" smtClean="0"/>
          </a:p>
          <a:p>
            <a:endParaRPr lang="en-US" altLang="ja-JP" sz="1800" dirty="0"/>
          </a:p>
          <a:p>
            <a:r>
              <a:rPr kumimoji="1" lang="ja-JP" altLang="en-US" sz="1800" dirty="0" smtClean="0"/>
              <a:t>・先代、</a:t>
            </a:r>
            <a:r>
              <a:rPr kumimoji="1" lang="en-US" altLang="ja-JP" sz="1800" dirty="0" smtClean="0"/>
              <a:t>2</a:t>
            </a:r>
            <a:r>
              <a:rPr lang="ja-JP" altLang="en-US" sz="1800" dirty="0" smtClean="0"/>
              <a:t>代目のもので、プログラムがおかしくなり、直す操作がわからなくなった場合、時間のロスを防ぐために、リアルタイムに表示されるデータを数十秒ながめ平均と思われる数値を記録する。これはあくまでも緊急避難的方法である</a:t>
            </a:r>
            <a:endParaRPr kumimoji="1" lang="en-US" altLang="ja-JP" sz="1800" dirty="0" smtClean="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5</a:t>
            </a:fld>
            <a:endParaRPr kumimoji="1" lang="ja-JP" altLang="en-US"/>
          </a:p>
        </p:txBody>
      </p:sp>
    </p:spTree>
    <p:extLst>
      <p:ext uri="{BB962C8B-B14F-4D97-AF65-F5344CB8AC3E}">
        <p14:creationId xmlns:p14="http://schemas.microsoft.com/office/powerpoint/2010/main" val="366932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クリモマスターが高価なので、安価な微流風速計が出てきた。複雑なことはできないが、気流を測定するには充分である</a:t>
            </a:r>
            <a:endParaRPr kumimoji="1" lang="en-US" altLang="ja-JP" sz="2000" dirty="0" smtClean="0"/>
          </a:p>
          <a:p>
            <a:endParaRPr lang="en-US" altLang="ja-JP" sz="2000" dirty="0"/>
          </a:p>
          <a:p>
            <a:r>
              <a:rPr kumimoji="1" lang="ja-JP" altLang="en-US" sz="2000" dirty="0" smtClean="0"/>
              <a:t>・県立学校に取りそろえたものも、このタイプである</a:t>
            </a:r>
            <a:endParaRPr kumimoji="1" lang="en-US" altLang="ja-JP" sz="2000" dirty="0" smtClean="0"/>
          </a:p>
          <a:p>
            <a:r>
              <a:rPr lang="ja-JP" altLang="en-US" sz="2000" dirty="0" smtClean="0"/>
              <a:t>（デジタルホルムアルデヒド測定器・浮遊粉</a:t>
            </a:r>
            <a:r>
              <a:rPr lang="ja-JP" altLang="en-US" sz="2000" dirty="0" err="1" smtClean="0"/>
              <a:t>じん</a:t>
            </a:r>
            <a:r>
              <a:rPr lang="ja-JP" altLang="en-US" sz="2000" dirty="0" smtClean="0"/>
              <a:t>測定器・温湿度計・照度計などがワンセットとして配備された）</a:t>
            </a:r>
            <a:endParaRPr lang="en-US" altLang="ja-JP" sz="2000" dirty="0" smtClean="0"/>
          </a:p>
          <a:p>
            <a:r>
              <a:rPr kumimoji="1" lang="ja-JP" altLang="en-US" sz="2000" dirty="0" smtClean="0"/>
              <a:t>・日立地区は、日立北高校に常備してある</a:t>
            </a:r>
            <a:endParaRPr kumimoji="1" lang="en-US" altLang="ja-JP" sz="2000" dirty="0" smtClean="0"/>
          </a:p>
          <a:p>
            <a:endParaRPr lang="en-US" altLang="ja-JP" sz="2000" dirty="0"/>
          </a:p>
          <a:p>
            <a:r>
              <a:rPr kumimoji="1" lang="ja-JP" altLang="en-US" sz="2000" dirty="0" smtClean="0"/>
              <a:t>・この微流風速計とペアで湿度を測れる装置があればクリモマスターと同等となる</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6</a:t>
            </a:fld>
            <a:endParaRPr kumimoji="1" lang="ja-JP" altLang="en-US"/>
          </a:p>
        </p:txBody>
      </p:sp>
    </p:spTree>
    <p:extLst>
      <p:ext uri="{BB962C8B-B14F-4D97-AF65-F5344CB8AC3E}">
        <p14:creationId xmlns:p14="http://schemas.microsoft.com/office/powerpoint/2010/main" val="89449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拡大するとこのようになっている</a:t>
            </a:r>
            <a:endParaRPr kumimoji="1" lang="en-US" altLang="ja-JP" sz="2000" dirty="0" smtClean="0"/>
          </a:p>
          <a:p>
            <a:r>
              <a:rPr lang="ja-JP" altLang="en-US" sz="2000" dirty="0" err="1" smtClean="0"/>
              <a:t>。</a:t>
            </a:r>
            <a:r>
              <a:rPr lang="ja-JP" altLang="en-US" sz="2000" dirty="0" smtClean="0"/>
              <a:t>測定モードは標準モードで</a:t>
            </a:r>
            <a:r>
              <a:rPr lang="en-US" altLang="ja-JP" sz="2000" dirty="0" smtClean="0"/>
              <a:t>0.4</a:t>
            </a:r>
            <a:r>
              <a:rPr lang="ja-JP" altLang="en-US" sz="2000" dirty="0" smtClean="0"/>
              <a:t>秒ごとに表示更新する</a:t>
            </a:r>
            <a:endParaRPr lang="en-US" altLang="ja-JP" sz="2000" dirty="0" smtClean="0"/>
          </a:p>
          <a:p>
            <a:r>
              <a:rPr kumimoji="1" lang="ja-JP" altLang="en-US" sz="2000" dirty="0" smtClean="0"/>
              <a:t>・移動平均モードでは、</a:t>
            </a:r>
            <a:r>
              <a:rPr kumimoji="1" lang="en-US" altLang="ja-JP" sz="2000" dirty="0" smtClean="0"/>
              <a:t>10</a:t>
            </a:r>
            <a:r>
              <a:rPr kumimoji="1" lang="ja-JP" altLang="en-US" sz="2000" dirty="0" smtClean="0"/>
              <a:t>秒ごとの平均値を表示する</a:t>
            </a:r>
            <a:endParaRPr kumimoji="1" lang="en-US" altLang="ja-JP" sz="2000" dirty="0" smtClean="0"/>
          </a:p>
          <a:p>
            <a:endParaRPr lang="en-US" altLang="ja-JP" sz="2000" dirty="0"/>
          </a:p>
          <a:p>
            <a:r>
              <a:rPr kumimoji="1" lang="ja-JP" altLang="en-US" sz="2000" dirty="0" smtClean="0"/>
              <a:t>・その他</a:t>
            </a:r>
            <a:r>
              <a:rPr kumimoji="1" lang="en-US" altLang="ja-JP" sz="2000" dirty="0" smtClean="0"/>
              <a:t>30</a:t>
            </a:r>
            <a:r>
              <a:rPr kumimoji="1" lang="ja-JP" altLang="en-US" sz="2000" dirty="0" smtClean="0"/>
              <a:t>秒平均モード、</a:t>
            </a:r>
            <a:r>
              <a:rPr kumimoji="1" lang="en-US" altLang="ja-JP" sz="2000" dirty="0" smtClean="0"/>
              <a:t>60</a:t>
            </a:r>
            <a:r>
              <a:rPr kumimoji="1" lang="ja-JP" altLang="en-US" sz="2000" dirty="0" smtClean="0"/>
              <a:t>秒平均モードがある</a:t>
            </a:r>
            <a:endParaRPr kumimoji="1" lang="en-US" altLang="ja-JP" sz="2000" dirty="0" smtClean="0"/>
          </a:p>
          <a:p>
            <a:r>
              <a:rPr lang="ja-JP" altLang="en-US" sz="2000" dirty="0" smtClean="0"/>
              <a:t>・モードの切り替えはＭボタンで切り替えができる</a:t>
            </a:r>
            <a:endParaRPr lang="en-US" altLang="ja-JP" sz="2000" dirty="0" smtClean="0"/>
          </a:p>
          <a:p>
            <a:endParaRPr kumimoji="1" lang="en-US" altLang="ja-JP" sz="2000" dirty="0"/>
          </a:p>
          <a:p>
            <a:r>
              <a:rPr lang="ja-JP" altLang="en-US" sz="2000" dirty="0" smtClean="0"/>
              <a:t>・Ｌ</a:t>
            </a:r>
            <a:r>
              <a:rPr lang="ja-JP" altLang="en-US" sz="2000" dirty="0"/>
              <a:t>　</a:t>
            </a:r>
            <a:r>
              <a:rPr lang="en-US" altLang="ja-JP" sz="2000" dirty="0" smtClean="0"/>
              <a:t>-</a:t>
            </a:r>
            <a:r>
              <a:rPr lang="ja-JP" altLang="en-US" sz="2000" dirty="0" smtClean="0"/>
              <a:t>　</a:t>
            </a:r>
            <a:r>
              <a:rPr lang="en-US" altLang="ja-JP" sz="2000" dirty="0" smtClean="0"/>
              <a:t>-</a:t>
            </a:r>
            <a:r>
              <a:rPr lang="ja-JP" altLang="en-US" sz="2000" dirty="0" smtClean="0"/>
              <a:t>　</a:t>
            </a:r>
            <a:r>
              <a:rPr lang="en-US" altLang="ja-JP" sz="2000" dirty="0" smtClean="0"/>
              <a:t>-</a:t>
            </a:r>
            <a:r>
              <a:rPr lang="ja-JP" altLang="en-US" sz="2000" dirty="0" smtClean="0"/>
              <a:t>　と表示される場合は測定可能値より小さい場合</a:t>
            </a:r>
            <a:r>
              <a:rPr lang="en-US" altLang="ja-JP" sz="2000" dirty="0" smtClean="0"/>
              <a:t>Low</a:t>
            </a:r>
            <a:r>
              <a:rPr lang="ja-JP" altLang="en-US" sz="2000" dirty="0" smtClean="0"/>
              <a:t>の意味で表示される</a:t>
            </a:r>
            <a:endParaRPr lang="en-US" altLang="ja-JP" sz="2000" dirty="0" smtClean="0"/>
          </a:p>
          <a:p>
            <a:r>
              <a:rPr lang="ja-JP" altLang="en-US" sz="2000" dirty="0" smtClean="0"/>
              <a:t>・その他、細かい仕様は資料に載せておいた</a:t>
            </a:r>
            <a:endParaRPr lang="en-US" altLang="ja-JP" sz="2000" dirty="0" smtClean="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7</a:t>
            </a:fld>
            <a:endParaRPr kumimoji="1" lang="ja-JP" altLang="en-US"/>
          </a:p>
        </p:txBody>
      </p:sp>
    </p:spTree>
    <p:extLst>
      <p:ext uri="{BB962C8B-B14F-4D97-AF65-F5344CB8AC3E}">
        <p14:creationId xmlns:p14="http://schemas.microsoft.com/office/powerpoint/2010/main" val="91421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・これが微流風速計の仕様である</a:t>
            </a:r>
            <a:endParaRPr kumimoji="1" lang="en-US" altLang="ja-JP" sz="2000" dirty="0" smtClean="0"/>
          </a:p>
          <a:p>
            <a:r>
              <a:rPr lang="ja-JP" altLang="en-US" sz="2000" dirty="0" smtClean="0"/>
              <a:t>・ケースには、写真のように入っている</a:t>
            </a:r>
            <a:endParaRPr lang="en-US" altLang="ja-JP" sz="2000" dirty="0" smtClean="0"/>
          </a:p>
          <a:p>
            <a:endParaRPr kumimoji="1" lang="en-US" altLang="ja-JP" sz="2000" dirty="0"/>
          </a:p>
          <a:p>
            <a:r>
              <a:rPr kumimoji="1" lang="ja-JP" altLang="en-US" sz="2000" dirty="0" smtClean="0"/>
              <a:t>・クリモマスターと違いセンサー部分に保護カバーがないので充分注意を払うこと</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8</a:t>
            </a:fld>
            <a:endParaRPr kumimoji="1" lang="ja-JP" altLang="en-US"/>
          </a:p>
        </p:txBody>
      </p:sp>
    </p:spTree>
    <p:extLst>
      <p:ext uri="{BB962C8B-B14F-4D97-AF65-F5344CB8AC3E}">
        <p14:creationId xmlns:p14="http://schemas.microsoft.com/office/powerpoint/2010/main" val="135978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微流風速計とペアで</a:t>
            </a:r>
            <a:r>
              <a:rPr kumimoji="1" lang="ja-JP" altLang="en-US" sz="2000" dirty="0" err="1" smtClean="0"/>
              <a:t>使えのに便利な</a:t>
            </a:r>
            <a:r>
              <a:rPr kumimoji="1" lang="ja-JP" altLang="en-US" sz="2000" dirty="0" smtClean="0"/>
              <a:t>温湿度計である</a:t>
            </a:r>
            <a:endParaRPr kumimoji="1" lang="en-US" altLang="ja-JP" sz="2000" dirty="0" smtClean="0"/>
          </a:p>
          <a:p>
            <a:r>
              <a:rPr lang="ja-JP" altLang="en-US" sz="2000" dirty="0" smtClean="0"/>
              <a:t>県</a:t>
            </a:r>
            <a:r>
              <a:rPr lang="ja-JP" altLang="en-US" sz="2000" dirty="0"/>
              <a:t>学</a:t>
            </a:r>
            <a:r>
              <a:rPr lang="ja-JP" altLang="en-US" sz="2000" dirty="0" smtClean="0"/>
              <a:t>薬の実習講習会であったものと同じタイプを日立学校薬剤師会でも購入した</a:t>
            </a:r>
            <a:endParaRPr lang="en-US" altLang="ja-JP" sz="2000" dirty="0" smtClean="0"/>
          </a:p>
          <a:p>
            <a:endParaRPr kumimoji="1" lang="en-US" altLang="ja-JP" sz="2000" dirty="0"/>
          </a:p>
          <a:p>
            <a:r>
              <a:rPr lang="ja-JP" altLang="en-US" sz="2000" dirty="0" smtClean="0"/>
              <a:t>見てわかるようにボタンひとつでリアルタイムの温度・湿度が表示される</a:t>
            </a:r>
            <a:endParaRPr lang="en-US" altLang="ja-JP" sz="2000" dirty="0" smtClean="0"/>
          </a:p>
          <a:p>
            <a:r>
              <a:rPr kumimoji="1" lang="ja-JP" altLang="en-US" sz="2000" dirty="0" smtClean="0"/>
              <a:t>・ＳＷはない。時間が経てば自動的に切れる</a:t>
            </a:r>
            <a:endParaRPr kumimoji="1" lang="ja-JP" altLang="en-US" sz="2000" dirty="0"/>
          </a:p>
        </p:txBody>
      </p:sp>
      <p:sp>
        <p:nvSpPr>
          <p:cNvPr id="4" name="スライド番号プレースホルダー 3"/>
          <p:cNvSpPr>
            <a:spLocks noGrp="1"/>
          </p:cNvSpPr>
          <p:nvPr>
            <p:ph type="sldNum" sz="quarter" idx="10"/>
          </p:nvPr>
        </p:nvSpPr>
        <p:spPr/>
        <p:txBody>
          <a:bodyPr/>
          <a:lstStyle/>
          <a:p>
            <a:fld id="{9CC2ED24-0DB1-4538-BF8C-B4DA6BF6AEB8}" type="slidenum">
              <a:rPr kumimoji="1" lang="ja-JP" altLang="en-US" smtClean="0"/>
              <a:t>9</a:t>
            </a:fld>
            <a:endParaRPr kumimoji="1" lang="ja-JP" altLang="en-US"/>
          </a:p>
        </p:txBody>
      </p:sp>
    </p:spTree>
    <p:extLst>
      <p:ext uri="{BB962C8B-B14F-4D97-AF65-F5344CB8AC3E}">
        <p14:creationId xmlns:p14="http://schemas.microsoft.com/office/powerpoint/2010/main" val="198126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96505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18502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272162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78682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187051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166363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14243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23763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165111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71066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C5E9DE-6DA5-4B21-9E25-908FA9D7C7A1}" type="datetimeFigureOut">
              <a:rPr kumimoji="1" lang="ja-JP" altLang="en-US" smtClean="0"/>
              <a:t>2016/5/21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88814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5E9DE-6DA5-4B21-9E25-908FA9D7C7A1}" type="datetimeFigureOut">
              <a:rPr kumimoji="1" lang="ja-JP" altLang="en-US" smtClean="0"/>
              <a:t>2016/5/21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9F3E4-5201-4827-B4FB-5192CEE05337}" type="slidenum">
              <a:rPr kumimoji="1" lang="ja-JP" altLang="en-US" smtClean="0"/>
              <a:t>‹#›</a:t>
            </a:fld>
            <a:endParaRPr kumimoji="1" lang="ja-JP" altLang="en-US"/>
          </a:p>
        </p:txBody>
      </p:sp>
    </p:spTree>
    <p:extLst>
      <p:ext uri="{BB962C8B-B14F-4D97-AF65-F5344CB8AC3E}">
        <p14:creationId xmlns:p14="http://schemas.microsoft.com/office/powerpoint/2010/main" val="250553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空気検査の留意点</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solidFill>
                  <a:schemeClr val="tx1"/>
                </a:solidFill>
              </a:rPr>
              <a:t>2016.5.22</a:t>
            </a:r>
            <a:endParaRPr kumimoji="1" lang="en-US" altLang="ja-JP" dirty="0" smtClean="0">
              <a:solidFill>
                <a:schemeClr val="tx1"/>
              </a:solidFill>
            </a:endParaRPr>
          </a:p>
          <a:p>
            <a:r>
              <a:rPr lang="ja-JP" altLang="en-US" dirty="0">
                <a:solidFill>
                  <a:schemeClr val="tx1"/>
                </a:solidFill>
              </a:rPr>
              <a:t>大曽根清朗</a:t>
            </a:r>
            <a:endParaRPr kumimoji="1" lang="ja-JP" altLang="en-US" dirty="0">
              <a:solidFill>
                <a:schemeClr val="tx1"/>
              </a:solidFill>
            </a:endParaRPr>
          </a:p>
        </p:txBody>
      </p:sp>
    </p:spTree>
    <p:extLst>
      <p:ext uri="{BB962C8B-B14F-4D97-AF65-F5344CB8AC3E}">
        <p14:creationId xmlns:p14="http://schemas.microsoft.com/office/powerpoint/2010/main" val="2017611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http://img13.shop-pro.jp/PA01075/706/product/15548830.jpg"/>
          <p:cNvPicPr/>
          <p:nvPr/>
        </p:nvPicPr>
        <p:blipFill>
          <a:blip r:embed="rId3">
            <a:extLst>
              <a:ext uri="{28A0092B-C50C-407E-A947-70E740481C1C}">
                <a14:useLocalDpi xmlns:a14="http://schemas.microsoft.com/office/drawing/2010/main" val="0"/>
              </a:ext>
            </a:extLst>
          </a:blip>
          <a:srcRect/>
          <a:stretch>
            <a:fillRect/>
          </a:stretch>
        </p:blipFill>
        <p:spPr bwMode="auto">
          <a:xfrm>
            <a:off x="1308270" y="643508"/>
            <a:ext cx="2857500" cy="2857500"/>
          </a:xfrm>
          <a:prstGeom prst="rect">
            <a:avLst/>
          </a:prstGeom>
          <a:noFill/>
          <a:ln>
            <a:noFill/>
          </a:ln>
        </p:spPr>
      </p:pic>
      <p:pic>
        <p:nvPicPr>
          <p:cNvPr id="3" name="図 2" descr="http://www.touyoutaiki.jp/images/SO_745040.jpg"/>
          <p:cNvPicPr/>
          <p:nvPr/>
        </p:nvPicPr>
        <p:blipFill>
          <a:blip r:embed="rId4">
            <a:extLst>
              <a:ext uri="{28A0092B-C50C-407E-A947-70E740481C1C}">
                <a14:useLocalDpi xmlns:a14="http://schemas.microsoft.com/office/drawing/2010/main" val="0"/>
              </a:ext>
            </a:extLst>
          </a:blip>
          <a:srcRect/>
          <a:stretch>
            <a:fillRect/>
          </a:stretch>
        </p:blipFill>
        <p:spPr bwMode="auto">
          <a:xfrm>
            <a:off x="1289220" y="3501008"/>
            <a:ext cx="2876550" cy="2876550"/>
          </a:xfrm>
          <a:prstGeom prst="rect">
            <a:avLst/>
          </a:prstGeom>
          <a:noFill/>
          <a:ln>
            <a:noFill/>
          </a:ln>
        </p:spPr>
      </p:pic>
      <p:pic>
        <p:nvPicPr>
          <p:cNvPr id="4" name="図 3"/>
          <p:cNvPicPr/>
          <p:nvPr/>
        </p:nvPicPr>
        <p:blipFill>
          <a:blip r:embed="rId5">
            <a:extLst>
              <a:ext uri="{28A0092B-C50C-407E-A947-70E740481C1C}">
                <a14:useLocalDpi xmlns:a14="http://schemas.microsoft.com/office/drawing/2010/main" val="0"/>
              </a:ext>
            </a:extLst>
          </a:blip>
          <a:stretch>
            <a:fillRect/>
          </a:stretch>
        </p:blipFill>
        <p:spPr>
          <a:xfrm>
            <a:off x="4932040" y="451019"/>
            <a:ext cx="2438400" cy="5622290"/>
          </a:xfrm>
          <a:prstGeom prst="rect">
            <a:avLst/>
          </a:prstGeom>
        </p:spPr>
      </p:pic>
      <p:sp>
        <p:nvSpPr>
          <p:cNvPr id="5" name="正方形/長方形 4"/>
          <p:cNvSpPr/>
          <p:nvPr/>
        </p:nvSpPr>
        <p:spPr>
          <a:xfrm>
            <a:off x="1547664" y="274176"/>
            <a:ext cx="2161169" cy="369332"/>
          </a:xfrm>
          <a:prstGeom prst="rect">
            <a:avLst/>
          </a:prstGeom>
        </p:spPr>
        <p:txBody>
          <a:bodyPr wrap="none">
            <a:spAutoFit/>
          </a:bodyPr>
          <a:lstStyle/>
          <a:p>
            <a:r>
              <a:rPr lang="ja-JP" altLang="ja-JP" dirty="0"/>
              <a:t>アスマン通風乾湿計</a:t>
            </a:r>
          </a:p>
        </p:txBody>
      </p:sp>
    </p:spTree>
    <p:extLst>
      <p:ext uri="{BB962C8B-B14F-4D97-AF65-F5344CB8AC3E}">
        <p14:creationId xmlns:p14="http://schemas.microsoft.com/office/powerpoint/2010/main" val="2033555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404664"/>
            <a:ext cx="7848872" cy="6001643"/>
          </a:xfrm>
          <a:prstGeom prst="rect">
            <a:avLst/>
          </a:prstGeom>
        </p:spPr>
        <p:txBody>
          <a:bodyPr wrap="square">
            <a:spAutoFit/>
          </a:bodyPr>
          <a:lstStyle/>
          <a:p>
            <a:r>
              <a:rPr lang="ja-JP" altLang="ja-JP" sz="2400" dirty="0"/>
              <a:t>この温度計は完全に気温及び気湿を測定しようとしてドイツの気象学者</a:t>
            </a:r>
            <a:r>
              <a:rPr lang="en-US" altLang="ja-JP" sz="2400" dirty="0" err="1"/>
              <a:t>R.Assmarr</a:t>
            </a:r>
            <a:r>
              <a:rPr lang="ja-JP" altLang="ja-JP" sz="2400" dirty="0"/>
              <a:t>が</a:t>
            </a:r>
            <a:r>
              <a:rPr lang="en-US" altLang="ja-JP" sz="2400" dirty="0"/>
              <a:t>1887</a:t>
            </a:r>
            <a:r>
              <a:rPr lang="ja-JP" altLang="ja-JP" sz="2400" dirty="0"/>
              <a:t>年に考案した。この湿度計の外部は全体をクロム鍍金した金属で作ってあるので日光が直射してもほとんど反射してしまい、内部へはあまり熱が伝わらないような構造になっている。つまり風速の影響及び熱輻射の影響を受けないように、全体をクロム鍍金しガラス</a:t>
            </a:r>
            <a:r>
              <a:rPr lang="en-US" altLang="ja-JP" sz="2400" dirty="0"/>
              <a:t>2</a:t>
            </a:r>
            <a:r>
              <a:rPr lang="ja-JP" altLang="ja-JP" sz="2400" dirty="0"/>
              <a:t>本の温度計の水銀球綿が通孔になっている金属筒の中に入っている。</a:t>
            </a:r>
          </a:p>
          <a:p>
            <a:r>
              <a:rPr lang="en-US" altLang="ja-JP" sz="2400" dirty="0"/>
              <a:t> </a:t>
            </a:r>
            <a:endParaRPr lang="ja-JP" altLang="ja-JP" sz="2400" dirty="0"/>
          </a:p>
          <a:p>
            <a:r>
              <a:rPr lang="ja-JP" altLang="ja-JP" sz="2400" dirty="0"/>
              <a:t>　頭部には、丸い金属製の箱の中に、ファン（羽根）とそれを駆動するゼンマイ機構が入っており、ファンが回転すると空気は下の通風孔から引き込まれてファンによって排出される。これによって温度計の球部には、常に一定の風速（大体</a:t>
            </a:r>
            <a:r>
              <a:rPr lang="en-US" altLang="ja-JP" sz="2400" dirty="0"/>
              <a:t>3.7m/sec</a:t>
            </a:r>
            <a:r>
              <a:rPr lang="ja-JP" altLang="ja-JP" sz="2400" dirty="0"/>
              <a:t>前後）が与えられる。温度計は</a:t>
            </a:r>
            <a:r>
              <a:rPr lang="en-US" altLang="ja-JP" sz="2400" dirty="0"/>
              <a:t>2</a:t>
            </a:r>
            <a:r>
              <a:rPr lang="ja-JP" altLang="ja-JP" sz="2400" dirty="0"/>
              <a:t>本あり、</a:t>
            </a:r>
            <a:r>
              <a:rPr lang="en-US" altLang="ja-JP" sz="2400" dirty="0"/>
              <a:t>1</a:t>
            </a:r>
            <a:r>
              <a:rPr lang="ja-JP" altLang="ja-JP" sz="2400" dirty="0"/>
              <a:t>本は乾球とし、</a:t>
            </a:r>
            <a:r>
              <a:rPr lang="en-US" altLang="ja-JP" sz="2400" dirty="0"/>
              <a:t>1</a:t>
            </a:r>
            <a:r>
              <a:rPr lang="ja-JP" altLang="ja-JP" sz="2400" dirty="0"/>
              <a:t>本はガーゼを巻きつけて、これを水で湿らせて湿球としている。</a:t>
            </a:r>
          </a:p>
        </p:txBody>
      </p:sp>
    </p:spTree>
    <p:extLst>
      <p:ext uri="{BB962C8B-B14F-4D97-AF65-F5344CB8AC3E}">
        <p14:creationId xmlns:p14="http://schemas.microsoft.com/office/powerpoint/2010/main" val="422916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5750"/>
            <a:ext cx="6737115" cy="407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419872" y="4509120"/>
            <a:ext cx="4572000" cy="1631216"/>
          </a:xfrm>
          <a:prstGeom prst="rect">
            <a:avLst/>
          </a:prstGeom>
        </p:spPr>
        <p:txBody>
          <a:bodyPr>
            <a:spAutoFit/>
          </a:bodyPr>
          <a:lstStyle/>
          <a:p>
            <a:r>
              <a:rPr lang="ja-JP" altLang="ja-JP" sz="2000" dirty="0">
                <a:latin typeface="AR P丸ゴシック体M" panose="020B0600010101010101" pitchFamily="50" charset="-128"/>
                <a:ea typeface="AR P丸ゴシック体M" panose="020B0600010101010101" pitchFamily="50" charset="-128"/>
              </a:rPr>
              <a:t>相対湿度の人体に対する感覚</a:t>
            </a:r>
          </a:p>
          <a:p>
            <a:r>
              <a:rPr lang="ja-JP" altLang="ja-JP" sz="2000" dirty="0">
                <a:latin typeface="AR P丸ゴシック体M" panose="020B0600010101010101" pitchFamily="50" charset="-128"/>
                <a:ea typeface="AR P丸ゴシック体M" panose="020B0600010101010101" pitchFamily="50" charset="-128"/>
              </a:rPr>
              <a:t>　</a:t>
            </a:r>
            <a:r>
              <a:rPr lang="en-US" altLang="ja-JP" sz="2000" dirty="0">
                <a:latin typeface="AR P丸ゴシック体M" panose="020B0600010101010101" pitchFamily="50" charset="-128"/>
                <a:ea typeface="AR P丸ゴシック体M" panose="020B0600010101010101" pitchFamily="50" charset="-128"/>
              </a:rPr>
              <a:t>70</a:t>
            </a:r>
            <a:r>
              <a:rPr lang="ja-JP" altLang="ja-JP" sz="2000" dirty="0">
                <a:latin typeface="AR P丸ゴシック体M" panose="020B0600010101010101" pitchFamily="50" charset="-128"/>
                <a:ea typeface="AR P丸ゴシック体M" panose="020B0600010101010101" pitchFamily="50" charset="-128"/>
              </a:rPr>
              <a:t>～</a:t>
            </a:r>
            <a:r>
              <a:rPr lang="en-US" altLang="ja-JP" sz="2000" dirty="0">
                <a:latin typeface="AR P丸ゴシック体M" panose="020B0600010101010101" pitchFamily="50" charset="-128"/>
                <a:ea typeface="AR P丸ゴシック体M" panose="020B0600010101010101" pitchFamily="50" charset="-128"/>
              </a:rPr>
              <a:t>74</a:t>
            </a:r>
            <a:r>
              <a:rPr lang="ja-JP" altLang="ja-JP" sz="2000" dirty="0">
                <a:latin typeface="AR P丸ゴシック体M" panose="020B0600010101010101" pitchFamily="50" charset="-128"/>
                <a:ea typeface="AR P丸ゴシック体M" panose="020B0600010101010101" pitchFamily="50" charset="-128"/>
              </a:rPr>
              <a:t>　やや不快</a:t>
            </a:r>
          </a:p>
          <a:p>
            <a:r>
              <a:rPr lang="ja-JP" altLang="ja-JP" sz="2000" dirty="0">
                <a:latin typeface="AR P丸ゴシック体M" panose="020B0600010101010101" pitchFamily="50" charset="-128"/>
                <a:ea typeface="AR P丸ゴシック体M" panose="020B0600010101010101" pitchFamily="50" charset="-128"/>
              </a:rPr>
              <a:t>　</a:t>
            </a:r>
            <a:r>
              <a:rPr lang="en-US" altLang="ja-JP" sz="2000" dirty="0">
                <a:latin typeface="AR P丸ゴシック体M" panose="020B0600010101010101" pitchFamily="50" charset="-128"/>
                <a:ea typeface="AR P丸ゴシック体M" panose="020B0600010101010101" pitchFamily="50" charset="-128"/>
              </a:rPr>
              <a:t>75</a:t>
            </a:r>
            <a:r>
              <a:rPr lang="ja-JP" altLang="ja-JP" sz="2000" dirty="0">
                <a:latin typeface="AR P丸ゴシック体M" panose="020B0600010101010101" pitchFamily="50" charset="-128"/>
                <a:ea typeface="AR P丸ゴシック体M" panose="020B0600010101010101" pitchFamily="50" charset="-128"/>
              </a:rPr>
              <a:t>～</a:t>
            </a:r>
            <a:r>
              <a:rPr lang="en-US" altLang="ja-JP" sz="2000" dirty="0">
                <a:latin typeface="AR P丸ゴシック体M" panose="020B0600010101010101" pitchFamily="50" charset="-128"/>
                <a:ea typeface="AR P丸ゴシック体M" panose="020B0600010101010101" pitchFamily="50" charset="-128"/>
              </a:rPr>
              <a:t>79</a:t>
            </a:r>
            <a:r>
              <a:rPr lang="ja-JP" altLang="ja-JP" sz="2000" dirty="0">
                <a:latin typeface="AR P丸ゴシック体M" panose="020B0600010101010101" pitchFamily="50" charset="-128"/>
                <a:ea typeface="AR P丸ゴシック体M" panose="020B0600010101010101" pitchFamily="50" charset="-128"/>
              </a:rPr>
              <a:t>　半数以上が不快</a:t>
            </a:r>
          </a:p>
          <a:p>
            <a:r>
              <a:rPr lang="ja-JP" altLang="ja-JP" sz="2000" dirty="0">
                <a:latin typeface="AR P丸ゴシック体M" panose="020B0600010101010101" pitchFamily="50" charset="-128"/>
                <a:ea typeface="AR P丸ゴシック体M" panose="020B0600010101010101" pitchFamily="50" charset="-128"/>
              </a:rPr>
              <a:t>　</a:t>
            </a:r>
            <a:r>
              <a:rPr lang="en-US" altLang="ja-JP" sz="2000" dirty="0">
                <a:latin typeface="AR P丸ゴシック体M" panose="020B0600010101010101" pitchFamily="50" charset="-128"/>
                <a:ea typeface="AR P丸ゴシック体M" panose="020B0600010101010101" pitchFamily="50" charset="-128"/>
              </a:rPr>
              <a:t>80</a:t>
            </a:r>
            <a:r>
              <a:rPr lang="ja-JP" altLang="ja-JP" sz="2000" dirty="0">
                <a:latin typeface="AR P丸ゴシック体M" panose="020B0600010101010101" pitchFamily="50" charset="-128"/>
                <a:ea typeface="AR P丸ゴシック体M" panose="020B0600010101010101" pitchFamily="50" charset="-128"/>
              </a:rPr>
              <a:t>～</a:t>
            </a:r>
            <a:r>
              <a:rPr lang="en-US" altLang="ja-JP" sz="2000" dirty="0">
                <a:latin typeface="AR P丸ゴシック体M" panose="020B0600010101010101" pitchFamily="50" charset="-128"/>
                <a:ea typeface="AR P丸ゴシック体M" panose="020B0600010101010101" pitchFamily="50" charset="-128"/>
              </a:rPr>
              <a:t>85</a:t>
            </a:r>
            <a:r>
              <a:rPr lang="ja-JP" altLang="ja-JP" sz="2000" dirty="0">
                <a:latin typeface="AR P丸ゴシック体M" panose="020B0600010101010101" pitchFamily="50" charset="-128"/>
                <a:ea typeface="AR P丸ゴシック体M" panose="020B0600010101010101" pitchFamily="50" charset="-128"/>
              </a:rPr>
              <a:t>　全員が不快</a:t>
            </a:r>
          </a:p>
          <a:p>
            <a:r>
              <a:rPr lang="ja-JP" altLang="ja-JP" sz="2000" dirty="0">
                <a:latin typeface="AR P丸ゴシック体M" panose="020B0600010101010101" pitchFamily="50" charset="-128"/>
                <a:ea typeface="AR P丸ゴシック体M" panose="020B0600010101010101" pitchFamily="50" charset="-128"/>
              </a:rPr>
              <a:t>　</a:t>
            </a:r>
            <a:r>
              <a:rPr lang="en-US" altLang="ja-JP" sz="2000" dirty="0">
                <a:latin typeface="AR P丸ゴシック体M" panose="020B0600010101010101" pitchFamily="50" charset="-128"/>
                <a:ea typeface="AR P丸ゴシック体M" panose="020B0600010101010101" pitchFamily="50" charset="-128"/>
              </a:rPr>
              <a:t>86</a:t>
            </a:r>
            <a:r>
              <a:rPr lang="ja-JP" altLang="ja-JP" sz="2000" dirty="0">
                <a:latin typeface="AR P丸ゴシック体M" panose="020B0600010101010101" pitchFamily="50" charset="-128"/>
                <a:ea typeface="AR P丸ゴシック体M" panose="020B0600010101010101" pitchFamily="50" charset="-128"/>
              </a:rPr>
              <a:t>以上　不快で耐えられない</a:t>
            </a:r>
          </a:p>
        </p:txBody>
      </p:sp>
    </p:spTree>
    <p:extLst>
      <p:ext uri="{BB962C8B-B14F-4D97-AF65-F5344CB8AC3E}">
        <p14:creationId xmlns:p14="http://schemas.microsoft.com/office/powerpoint/2010/main" val="364126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3">
            <a:extLst>
              <a:ext uri="{28A0092B-C50C-407E-A947-70E740481C1C}">
                <a14:useLocalDpi xmlns:a14="http://schemas.microsoft.com/office/drawing/2010/main" val="0"/>
              </a:ext>
            </a:extLst>
          </a:blip>
          <a:stretch>
            <a:fillRect/>
          </a:stretch>
        </p:blipFill>
        <p:spPr>
          <a:xfrm>
            <a:off x="251520" y="476672"/>
            <a:ext cx="8280920" cy="4056378"/>
          </a:xfrm>
          <a:prstGeom prst="rect">
            <a:avLst/>
          </a:prstGeom>
        </p:spPr>
      </p:pic>
      <p:sp>
        <p:nvSpPr>
          <p:cNvPr id="2" name="正方形/長方形 1"/>
          <p:cNvSpPr/>
          <p:nvPr/>
        </p:nvSpPr>
        <p:spPr>
          <a:xfrm>
            <a:off x="539552" y="4533050"/>
            <a:ext cx="7992888" cy="2308324"/>
          </a:xfrm>
          <a:prstGeom prst="rect">
            <a:avLst/>
          </a:prstGeom>
        </p:spPr>
        <p:txBody>
          <a:bodyPr wrap="square">
            <a:spAutoFit/>
          </a:bodyPr>
          <a:lstStyle/>
          <a:p>
            <a:r>
              <a:rPr lang="ja-JP" altLang="ja-JP" dirty="0"/>
              <a:t>ガーゼの交換</a:t>
            </a:r>
          </a:p>
          <a:p>
            <a:r>
              <a:rPr lang="ja-JP" altLang="ja-JP" dirty="0"/>
              <a:t>　ガーゼは石けん水で煮沸したのち、きれいな水で良く洗い、糊や油気を除いてから使用すること。</a:t>
            </a:r>
          </a:p>
          <a:p>
            <a:r>
              <a:rPr lang="ja-JP" altLang="ja-JP" dirty="0"/>
              <a:t>　布の長さは約</a:t>
            </a:r>
            <a:r>
              <a:rPr lang="en-US" altLang="ja-JP" dirty="0"/>
              <a:t>10cm</a:t>
            </a:r>
            <a:r>
              <a:rPr lang="ja-JP" altLang="ja-JP" dirty="0"/>
              <a:t>（短めに）幅は球部を一廻りする長さにする。</a:t>
            </a:r>
          </a:p>
          <a:p>
            <a:r>
              <a:rPr lang="ja-JP" altLang="ja-JP" dirty="0"/>
              <a:t>　付け方：ガーゼをきれいな水でぬらし、しわがよらないように巻きつける。次に球の上部を糸でしばり、その糸の端を球部から尾部へと軽く巻きつける。</a:t>
            </a:r>
          </a:p>
          <a:p>
            <a:r>
              <a:rPr lang="ja-JP" altLang="ja-JP" dirty="0"/>
              <a:t>　ガーゼが汚れたら、すぐに交換する。ガーゼが汚れると表面からの蒸発がさまたげられ湿球の温度低下が少なくなる。</a:t>
            </a:r>
            <a:endParaRPr lang="ja-JP" altLang="en-US" dirty="0"/>
          </a:p>
        </p:txBody>
      </p:sp>
    </p:spTree>
    <p:extLst>
      <p:ext uri="{BB962C8B-B14F-4D97-AF65-F5344CB8AC3E}">
        <p14:creationId xmlns:p14="http://schemas.microsoft.com/office/powerpoint/2010/main" val="119592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79912" y="1029997"/>
            <a:ext cx="2068195" cy="584775"/>
          </a:xfrm>
          <a:prstGeom prst="rect">
            <a:avLst/>
          </a:prstGeom>
        </p:spPr>
        <p:txBody>
          <a:bodyPr wrap="none">
            <a:spAutoFit/>
          </a:bodyPr>
          <a:lstStyle/>
          <a:p>
            <a:r>
              <a:rPr lang="ja-JP" altLang="ja-JP" sz="3200" dirty="0"/>
              <a:t>カタ寒暖計</a:t>
            </a:r>
            <a:endParaRPr lang="ja-JP" altLang="en-US" sz="3200" dirty="0"/>
          </a:p>
        </p:txBody>
      </p:sp>
      <p:sp>
        <p:nvSpPr>
          <p:cNvPr id="5" name="正方形/長方形 4"/>
          <p:cNvSpPr/>
          <p:nvPr/>
        </p:nvSpPr>
        <p:spPr>
          <a:xfrm>
            <a:off x="2143843" y="2348880"/>
            <a:ext cx="6264696" cy="2677656"/>
          </a:xfrm>
          <a:prstGeom prst="rect">
            <a:avLst/>
          </a:prstGeom>
        </p:spPr>
        <p:txBody>
          <a:bodyPr wrap="square">
            <a:spAutoFit/>
          </a:bodyPr>
          <a:lstStyle/>
          <a:p>
            <a:r>
              <a:rPr lang="ja-JP" altLang="ja-JP" sz="2400" dirty="0"/>
              <a:t>　カタ寒暖計は</a:t>
            </a:r>
            <a:r>
              <a:rPr lang="en-US" altLang="ja-JP" sz="2400" dirty="0" err="1"/>
              <a:t>Lesnard</a:t>
            </a:r>
            <a:r>
              <a:rPr lang="en-US" altLang="ja-JP" sz="2400" dirty="0"/>
              <a:t> Hill</a:t>
            </a:r>
            <a:r>
              <a:rPr lang="ja-JP" altLang="ja-JP" sz="2400" dirty="0"/>
              <a:t>が</a:t>
            </a:r>
            <a:r>
              <a:rPr lang="en-US" altLang="ja-JP" sz="2400" dirty="0"/>
              <a:t>1916</a:t>
            </a:r>
            <a:r>
              <a:rPr lang="ja-JP" altLang="ja-JP" sz="2400" dirty="0"/>
              <a:t>年人体のモデルとして考案したもので、いろいろな状態の空気中で</a:t>
            </a:r>
            <a:r>
              <a:rPr lang="ja-JP" altLang="ja-JP" sz="2400" u="sng" dirty="0"/>
              <a:t>平均体温</a:t>
            </a:r>
            <a:r>
              <a:rPr lang="en-US" altLang="ja-JP" sz="2400" u="sng" dirty="0"/>
              <a:t>36.5</a:t>
            </a:r>
            <a:r>
              <a:rPr lang="ja-JP" altLang="ja-JP" sz="2400" u="sng" dirty="0"/>
              <a:t>℃を有する人体の表面における熱損失の割合を計る計器</a:t>
            </a:r>
            <a:r>
              <a:rPr lang="ja-JP" altLang="ja-JP" sz="2400" dirty="0"/>
              <a:t>である。本計器は人体に対する空気の冷却力の測定器であり空気快適度の測定器であると同時にまた</a:t>
            </a:r>
            <a:r>
              <a:rPr lang="ja-JP" altLang="ja-JP" sz="2400" u="wavy" dirty="0"/>
              <a:t>気流の最も簡便な測定器</a:t>
            </a:r>
            <a:r>
              <a:rPr lang="ja-JP" altLang="ja-JP" sz="2400" dirty="0"/>
              <a:t>として用いられている。</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7" y="332655"/>
            <a:ext cx="2088232" cy="562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793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extLst>
              <a:ext uri="{28A0092B-C50C-407E-A947-70E740481C1C}">
                <a14:useLocalDpi xmlns:a14="http://schemas.microsoft.com/office/drawing/2010/main" val="0"/>
              </a:ext>
            </a:extLst>
          </a:blip>
          <a:stretch>
            <a:fillRect/>
          </a:stretch>
        </p:blipFill>
        <p:spPr>
          <a:xfrm>
            <a:off x="3275857" y="116632"/>
            <a:ext cx="4320480" cy="6408712"/>
          </a:xfrm>
          <a:prstGeom prst="rect">
            <a:avLst/>
          </a:prstGeom>
        </p:spPr>
      </p:pic>
      <p:sp>
        <p:nvSpPr>
          <p:cNvPr id="2" name="AutoShape 2" descr="「カタ温度計」の画像検索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カタ温度計」の画像検索結果"/>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6" descr="「カタ温度計」の画像検索結果"/>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8" descr="「カタ温度計」の画像検索結果"/>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6712"/>
            <a:ext cx="1649760" cy="444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137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00373" y="620688"/>
            <a:ext cx="6840760" cy="4832092"/>
          </a:xfrm>
          <a:prstGeom prst="rect">
            <a:avLst/>
          </a:prstGeom>
        </p:spPr>
        <p:txBody>
          <a:bodyPr wrap="square">
            <a:spAutoFit/>
          </a:bodyPr>
          <a:lstStyle/>
          <a:p>
            <a:r>
              <a:rPr lang="ja-JP" altLang="ja-JP" sz="2800" dirty="0"/>
              <a:t>①普通カタ</a:t>
            </a:r>
          </a:p>
          <a:p>
            <a:r>
              <a:rPr lang="ja-JP" altLang="ja-JP" sz="2800" dirty="0"/>
              <a:t>　　気温</a:t>
            </a:r>
            <a:r>
              <a:rPr lang="en-US" altLang="ja-JP" sz="2800" dirty="0"/>
              <a:t>36</a:t>
            </a:r>
            <a:r>
              <a:rPr lang="ja-JP" altLang="ja-JP" sz="2800" dirty="0"/>
              <a:t>℃以下の場合に使用され、低温用あるいは</a:t>
            </a:r>
            <a:r>
              <a:rPr lang="en-US" altLang="ja-JP" sz="2800" dirty="0"/>
              <a:t>N</a:t>
            </a:r>
            <a:r>
              <a:rPr lang="ja-JP" altLang="ja-JP" sz="2800" dirty="0"/>
              <a:t>の記号がつけられており、</a:t>
            </a:r>
            <a:r>
              <a:rPr lang="en-US" altLang="ja-JP" sz="2800" dirty="0"/>
              <a:t>38</a:t>
            </a:r>
            <a:r>
              <a:rPr lang="ja-JP" altLang="ja-JP" sz="2800" dirty="0"/>
              <a:t>℃の点に</a:t>
            </a:r>
            <a:r>
              <a:rPr lang="en-US" altLang="ja-JP" sz="2800" dirty="0"/>
              <a:t>A</a:t>
            </a:r>
            <a:r>
              <a:rPr lang="ja-JP" altLang="ja-JP" sz="2800" dirty="0" err="1"/>
              <a:t>、</a:t>
            </a:r>
            <a:r>
              <a:rPr lang="en-US" altLang="ja-JP" sz="2800" dirty="0"/>
              <a:t>35</a:t>
            </a:r>
            <a:r>
              <a:rPr lang="ja-JP" altLang="ja-JP" sz="2800" dirty="0"/>
              <a:t>℃の点に</a:t>
            </a:r>
            <a:r>
              <a:rPr lang="en-US" altLang="ja-JP" sz="2800" dirty="0"/>
              <a:t>B</a:t>
            </a:r>
            <a:r>
              <a:rPr lang="ja-JP" altLang="ja-JP" sz="2800" dirty="0"/>
              <a:t>と記した線があり、両点の間隔は</a:t>
            </a:r>
            <a:r>
              <a:rPr lang="en-US" altLang="ja-JP" sz="2800" dirty="0"/>
              <a:t>80</a:t>
            </a:r>
            <a:r>
              <a:rPr lang="ja-JP" altLang="ja-JP" sz="2800" dirty="0"/>
              <a:t>±</a:t>
            </a:r>
            <a:r>
              <a:rPr lang="en-US" altLang="ja-JP" sz="2800" dirty="0"/>
              <a:t>10mm</a:t>
            </a:r>
            <a:r>
              <a:rPr lang="ja-JP" altLang="ja-JP" sz="2800" dirty="0"/>
              <a:t>となっている</a:t>
            </a:r>
            <a:r>
              <a:rPr lang="ja-JP" altLang="ja-JP" sz="2800" dirty="0" smtClean="0"/>
              <a:t>。</a:t>
            </a:r>
            <a:endParaRPr lang="en-US" altLang="ja-JP" sz="2800" dirty="0" smtClean="0"/>
          </a:p>
          <a:p>
            <a:endParaRPr lang="ja-JP" altLang="ja-JP" sz="2800" dirty="0"/>
          </a:p>
          <a:p>
            <a:r>
              <a:rPr lang="ja-JP" altLang="ja-JP" sz="2800" dirty="0"/>
              <a:t>　②高温カタ</a:t>
            </a:r>
          </a:p>
          <a:p>
            <a:r>
              <a:rPr lang="ja-JP" altLang="ja-JP" sz="2800" dirty="0"/>
              <a:t>　　気温が</a:t>
            </a:r>
            <a:r>
              <a:rPr lang="en-US" altLang="ja-JP" sz="2800" dirty="0"/>
              <a:t>25</a:t>
            </a:r>
            <a:r>
              <a:rPr lang="ja-JP" altLang="ja-JP" sz="2800" dirty="0"/>
              <a:t>℃～</a:t>
            </a:r>
            <a:r>
              <a:rPr lang="en-US" altLang="ja-JP" sz="2800" dirty="0"/>
              <a:t>40</a:t>
            </a:r>
            <a:r>
              <a:rPr lang="ja-JP" altLang="ja-JP" sz="2800" dirty="0"/>
              <a:t>℃の場合に使用され高温用あるいは</a:t>
            </a:r>
            <a:r>
              <a:rPr lang="en-US" altLang="ja-JP" sz="2800" dirty="0"/>
              <a:t>H</a:t>
            </a:r>
            <a:r>
              <a:rPr lang="ja-JP" altLang="ja-JP" sz="2800" dirty="0"/>
              <a:t>の記号がつけられており、</a:t>
            </a:r>
            <a:r>
              <a:rPr lang="en-US" altLang="ja-JP" sz="2800" dirty="0"/>
              <a:t>55</a:t>
            </a:r>
            <a:r>
              <a:rPr lang="ja-JP" altLang="ja-JP" sz="2800" dirty="0"/>
              <a:t>℃の点を</a:t>
            </a:r>
            <a:r>
              <a:rPr lang="en-US" altLang="ja-JP" sz="2800" dirty="0"/>
              <a:t>A</a:t>
            </a:r>
            <a:r>
              <a:rPr lang="ja-JP" altLang="ja-JP" sz="2800" dirty="0" err="1"/>
              <a:t>、</a:t>
            </a:r>
            <a:r>
              <a:rPr lang="en-US" altLang="ja-JP" sz="2800" dirty="0"/>
              <a:t>52</a:t>
            </a:r>
            <a:r>
              <a:rPr lang="ja-JP" altLang="ja-JP" sz="2800" dirty="0"/>
              <a:t>℃の点を</a:t>
            </a:r>
            <a:r>
              <a:rPr lang="en-US" altLang="ja-JP" sz="2800" dirty="0"/>
              <a:t>B</a:t>
            </a:r>
            <a:r>
              <a:rPr lang="ja-JP" altLang="ja-JP" sz="2800" dirty="0"/>
              <a:t>とし、その間隔は</a:t>
            </a:r>
            <a:r>
              <a:rPr lang="en-US" altLang="ja-JP" sz="2800" dirty="0"/>
              <a:t>90</a:t>
            </a:r>
            <a:r>
              <a:rPr lang="ja-JP" altLang="ja-JP" sz="2800" dirty="0"/>
              <a:t>±</a:t>
            </a:r>
            <a:r>
              <a:rPr lang="en-US" altLang="ja-JP" sz="2800" dirty="0"/>
              <a:t>10mm</a:t>
            </a:r>
            <a:r>
              <a:rPr lang="ja-JP" altLang="ja-JP" sz="2800" dirty="0"/>
              <a:t>となっている。</a:t>
            </a:r>
            <a:endParaRPr lang="ja-JP" altLang="en-US" sz="2800" dirty="0"/>
          </a:p>
        </p:txBody>
      </p:sp>
      <p:pic>
        <p:nvPicPr>
          <p:cNvPr id="3" name="図 2"/>
          <p:cNvPicPr/>
          <p:nvPr/>
        </p:nvPicPr>
        <p:blipFill>
          <a:blip r:embed="rId2">
            <a:extLst>
              <a:ext uri="{28A0092B-C50C-407E-A947-70E740481C1C}">
                <a14:useLocalDpi xmlns:a14="http://schemas.microsoft.com/office/drawing/2010/main" val="0"/>
              </a:ext>
            </a:extLst>
          </a:blip>
          <a:stretch>
            <a:fillRect/>
          </a:stretch>
        </p:blipFill>
        <p:spPr>
          <a:xfrm>
            <a:off x="-20528" y="1128522"/>
            <a:ext cx="1872209" cy="3816424"/>
          </a:xfrm>
          <a:prstGeom prst="rect">
            <a:avLst/>
          </a:prstGeom>
        </p:spPr>
      </p:pic>
    </p:spTree>
    <p:extLst>
      <p:ext uri="{BB962C8B-B14F-4D97-AF65-F5344CB8AC3E}">
        <p14:creationId xmlns:p14="http://schemas.microsoft.com/office/powerpoint/2010/main" val="2690361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404664"/>
            <a:ext cx="7632848" cy="5909310"/>
          </a:xfrm>
          <a:prstGeom prst="rect">
            <a:avLst/>
          </a:prstGeom>
        </p:spPr>
        <p:txBody>
          <a:bodyPr wrap="square">
            <a:spAutoFit/>
          </a:bodyPr>
          <a:lstStyle/>
          <a:p>
            <a:r>
              <a:rPr lang="en-US" altLang="ja-JP" dirty="0"/>
              <a:t> </a:t>
            </a:r>
            <a:endParaRPr lang="ja-JP" altLang="ja-JP" dirty="0"/>
          </a:p>
          <a:p>
            <a:r>
              <a:rPr lang="ja-JP" altLang="ja-JP" sz="2400" dirty="0"/>
              <a:t>乾カタ冷却力の</a:t>
            </a:r>
            <a:r>
              <a:rPr lang="ja-JP" altLang="ja-JP" sz="2400" dirty="0" smtClean="0"/>
              <a:t>測り方</a:t>
            </a:r>
            <a:endParaRPr lang="en-US" altLang="ja-JP" sz="2400" dirty="0" smtClean="0"/>
          </a:p>
          <a:p>
            <a:endParaRPr lang="ja-JP" altLang="ja-JP" sz="2400" dirty="0"/>
          </a:p>
          <a:p>
            <a:r>
              <a:rPr lang="ja-JP" altLang="ja-JP" sz="2400" dirty="0"/>
              <a:t>　乾カタ寒暖計の球部を約</a:t>
            </a:r>
            <a:r>
              <a:rPr lang="en-US" altLang="ja-JP" sz="2400" dirty="0"/>
              <a:t>65</a:t>
            </a:r>
            <a:r>
              <a:rPr lang="ja-JP" altLang="ja-JP" sz="2400" dirty="0"/>
              <a:t>～</a:t>
            </a:r>
            <a:r>
              <a:rPr lang="en-US" altLang="ja-JP" sz="2400" dirty="0"/>
              <a:t>70</a:t>
            </a:r>
            <a:r>
              <a:rPr lang="ja-JP" altLang="ja-JP" sz="2400" dirty="0"/>
              <a:t>℃の温湯の入った魔法瓶中に浸し、その赤色アルコールを上端の安全球まで上昇させアルコール柱内に気泡を認めないようになったならば、この寒暖計を魔法瓶から取り出し、直ちに球部に附着した水分を拭い去って試験場所につるし、アルコール柱が</a:t>
            </a:r>
            <a:r>
              <a:rPr lang="en-US" altLang="ja-JP" sz="2400" dirty="0"/>
              <a:t>A</a:t>
            </a:r>
            <a:r>
              <a:rPr lang="ja-JP" altLang="ja-JP" sz="2400" dirty="0"/>
              <a:t>点から</a:t>
            </a:r>
            <a:r>
              <a:rPr lang="en-US" altLang="ja-JP" sz="2400" dirty="0"/>
              <a:t>B</a:t>
            </a:r>
            <a:r>
              <a:rPr lang="ja-JP" altLang="ja-JP" sz="2400" dirty="0"/>
              <a:t>点まで下降するに要する時間（単位秒）をストップウオッチを用いて測定する。この操作を</a:t>
            </a:r>
            <a:r>
              <a:rPr lang="en-US" altLang="ja-JP" sz="2400" dirty="0"/>
              <a:t>3</a:t>
            </a:r>
            <a:r>
              <a:rPr lang="ja-JP" altLang="ja-JP" sz="2400" dirty="0"/>
              <a:t>～</a:t>
            </a:r>
            <a:r>
              <a:rPr lang="en-US" altLang="ja-JP" sz="2400" dirty="0"/>
              <a:t>5</a:t>
            </a:r>
            <a:r>
              <a:rPr lang="ja-JP" altLang="ja-JP" sz="2400" dirty="0"/>
              <a:t>回連続繰返したのち、その平均値</a:t>
            </a:r>
            <a:r>
              <a:rPr lang="en-US" altLang="ja-JP" sz="2400" dirty="0"/>
              <a:t>T</a:t>
            </a:r>
            <a:r>
              <a:rPr lang="ja-JP" altLang="ja-JP" sz="2400" dirty="0"/>
              <a:t>を求め冷却力</a:t>
            </a:r>
            <a:r>
              <a:rPr lang="en-US" altLang="ja-JP" sz="2400" dirty="0"/>
              <a:t>H</a:t>
            </a:r>
            <a:r>
              <a:rPr lang="ja-JP" altLang="ja-JP" sz="2400" dirty="0" err="1"/>
              <a:t>を算</a:t>
            </a:r>
            <a:r>
              <a:rPr lang="ja-JP" altLang="ja-JP" sz="2400" dirty="0"/>
              <a:t>出する</a:t>
            </a:r>
            <a:r>
              <a:rPr lang="ja-JP" altLang="ja-JP" sz="2400" dirty="0" smtClean="0"/>
              <a:t>。</a:t>
            </a:r>
            <a:endParaRPr lang="en-US" altLang="ja-JP" sz="2400" dirty="0" smtClean="0"/>
          </a:p>
          <a:p>
            <a:endParaRPr lang="ja-JP" altLang="ja-JP" sz="2400" dirty="0"/>
          </a:p>
          <a:p>
            <a:r>
              <a:rPr lang="ja-JP" altLang="en-US" sz="2400" dirty="0" smtClean="0"/>
              <a:t>　　　　　　</a:t>
            </a:r>
            <a:r>
              <a:rPr lang="en-US" altLang="ja-JP" sz="2400" dirty="0" smtClean="0"/>
              <a:t>H </a:t>
            </a:r>
            <a:r>
              <a:rPr lang="en-US" altLang="ja-JP" sz="2400" dirty="0"/>
              <a:t>= f/T </a:t>
            </a:r>
            <a:r>
              <a:rPr lang="ja-JP" altLang="ja-JP" sz="2400" dirty="0"/>
              <a:t>ただし</a:t>
            </a:r>
            <a:r>
              <a:rPr lang="en-US" altLang="ja-JP" sz="2400" dirty="0"/>
              <a:t>f</a:t>
            </a:r>
            <a:r>
              <a:rPr lang="ja-JP" altLang="ja-JP" sz="2400" dirty="0"/>
              <a:t>は寒暖計の</a:t>
            </a:r>
            <a:r>
              <a:rPr lang="ja-JP" altLang="ja-JP" sz="2400" dirty="0" smtClean="0"/>
              <a:t>ファクター</a:t>
            </a:r>
            <a:endParaRPr lang="en-US" altLang="ja-JP" sz="2400" dirty="0" smtClean="0"/>
          </a:p>
          <a:p>
            <a:endParaRPr lang="ja-JP" altLang="ja-JP" sz="2400" dirty="0"/>
          </a:p>
          <a:p>
            <a:r>
              <a:rPr lang="ja-JP" altLang="ja-JP" sz="2400" dirty="0"/>
              <a:t>カタファクター（</a:t>
            </a:r>
            <a:r>
              <a:rPr lang="en-US" altLang="ja-JP" sz="2400" dirty="0"/>
              <a:t>f</a:t>
            </a:r>
            <a:r>
              <a:rPr lang="ja-JP" altLang="ja-JP" sz="2400" dirty="0"/>
              <a:t>）はカタ寒暖計固有のもので、管部の裏側に記入されている。</a:t>
            </a:r>
            <a:endParaRPr lang="ja-JP" altLang="en-US" sz="2400" dirty="0"/>
          </a:p>
        </p:txBody>
      </p:sp>
    </p:spTree>
    <p:extLst>
      <p:ext uri="{BB962C8B-B14F-4D97-AF65-F5344CB8AC3E}">
        <p14:creationId xmlns:p14="http://schemas.microsoft.com/office/powerpoint/2010/main" val="392447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404664"/>
            <a:ext cx="7848872" cy="1354217"/>
          </a:xfrm>
          <a:prstGeom prst="rect">
            <a:avLst/>
          </a:prstGeom>
        </p:spPr>
        <p:txBody>
          <a:bodyPr wrap="square">
            <a:spAutoFit/>
          </a:bodyPr>
          <a:lstStyle/>
          <a:p>
            <a:r>
              <a:rPr lang="ja-JP" altLang="ja-JP" sz="2800" dirty="0"/>
              <a:t>カタ寒暖計による気流の算出法</a:t>
            </a:r>
          </a:p>
          <a:p>
            <a:r>
              <a:rPr lang="ja-JP" altLang="ja-JP" dirty="0"/>
              <a:t>　気温及び乾カタ冷却力から次式に従って算出する。単位は</a:t>
            </a:r>
            <a:r>
              <a:rPr lang="en-US" altLang="ja-JP" dirty="0"/>
              <a:t>m/sec</a:t>
            </a:r>
            <a:r>
              <a:rPr lang="ja-JP" altLang="ja-JP" dirty="0"/>
              <a:t>である</a:t>
            </a:r>
            <a:r>
              <a:rPr lang="ja-JP" altLang="ja-JP" dirty="0" smtClean="0"/>
              <a:t>。</a:t>
            </a:r>
            <a:endParaRPr lang="en-US" altLang="ja-JP" dirty="0" smtClean="0"/>
          </a:p>
          <a:p>
            <a:endParaRPr lang="ja-JP" altLang="ja-JP" dirty="0"/>
          </a:p>
          <a:p>
            <a:pPr lvl="0"/>
            <a:r>
              <a:rPr lang="ja-JP" altLang="en-US" dirty="0" smtClean="0"/>
              <a:t>①</a:t>
            </a:r>
            <a:r>
              <a:rPr lang="ja-JP" altLang="ja-JP" dirty="0" smtClean="0"/>
              <a:t>気流</a:t>
            </a:r>
            <a:r>
              <a:rPr lang="ja-JP" altLang="ja-JP" dirty="0"/>
              <a:t>が毎秒１</a:t>
            </a:r>
            <a:r>
              <a:rPr lang="en-US" altLang="ja-JP" dirty="0"/>
              <a:t>m</a:t>
            </a:r>
            <a:r>
              <a:rPr lang="ja-JP" altLang="ja-JP" dirty="0"/>
              <a:t>より小さい場合（次式で</a:t>
            </a:r>
            <a:r>
              <a:rPr lang="en-US" altLang="ja-JP" dirty="0"/>
              <a:t>H/</a:t>
            </a:r>
            <a:r>
              <a:rPr lang="ja-JP" altLang="ja-JP" dirty="0"/>
              <a:t>θ≦</a:t>
            </a:r>
            <a:r>
              <a:rPr lang="en-US" altLang="ja-JP" dirty="0"/>
              <a:t>0.60</a:t>
            </a:r>
            <a:r>
              <a:rPr lang="ja-JP" altLang="ja-JP" dirty="0"/>
              <a:t>の場合）</a:t>
            </a:r>
          </a:p>
        </p:txBody>
      </p:sp>
      <p:sp>
        <p:nvSpPr>
          <p:cNvPr id="6" name="正方形/長方形 5"/>
          <p:cNvSpPr/>
          <p:nvPr/>
        </p:nvSpPr>
        <p:spPr>
          <a:xfrm>
            <a:off x="778921" y="3311268"/>
            <a:ext cx="6336704" cy="369332"/>
          </a:xfrm>
          <a:prstGeom prst="rect">
            <a:avLst/>
          </a:prstGeom>
        </p:spPr>
        <p:txBody>
          <a:bodyPr wrap="square">
            <a:spAutoFit/>
          </a:bodyPr>
          <a:lstStyle/>
          <a:p>
            <a:pPr lvl="0"/>
            <a:r>
              <a:rPr lang="ja-JP" altLang="en-US" dirty="0" smtClean="0"/>
              <a:t>②</a:t>
            </a:r>
            <a:r>
              <a:rPr lang="ja-JP" altLang="ja-JP" dirty="0" smtClean="0"/>
              <a:t>気流</a:t>
            </a:r>
            <a:r>
              <a:rPr lang="ja-JP" altLang="ja-JP" dirty="0"/>
              <a:t>が毎秒１</a:t>
            </a:r>
            <a:r>
              <a:rPr lang="en-US" altLang="ja-JP" dirty="0"/>
              <a:t>m</a:t>
            </a:r>
            <a:r>
              <a:rPr lang="ja-JP" altLang="ja-JP" dirty="0"/>
              <a:t>より大きい場合（次式で</a:t>
            </a:r>
            <a:r>
              <a:rPr lang="en-US" altLang="ja-JP" dirty="0"/>
              <a:t>H/</a:t>
            </a:r>
            <a:r>
              <a:rPr lang="ja-JP" altLang="ja-JP" dirty="0"/>
              <a:t>θ≧</a:t>
            </a:r>
            <a:r>
              <a:rPr lang="en-US" altLang="ja-JP" dirty="0"/>
              <a:t>0.60</a:t>
            </a:r>
            <a:r>
              <a:rPr lang="ja-JP" altLang="ja-JP" dirty="0"/>
              <a:t>の場合）</a:t>
            </a:r>
          </a:p>
        </p:txBody>
      </p:sp>
      <p:sp>
        <p:nvSpPr>
          <p:cNvPr id="7" name="正方形/長方形 6"/>
          <p:cNvSpPr/>
          <p:nvPr/>
        </p:nvSpPr>
        <p:spPr>
          <a:xfrm>
            <a:off x="1565920" y="4869160"/>
            <a:ext cx="5526360" cy="1754326"/>
          </a:xfrm>
          <a:prstGeom prst="rect">
            <a:avLst/>
          </a:prstGeom>
        </p:spPr>
        <p:txBody>
          <a:bodyPr wrap="square">
            <a:spAutoFit/>
          </a:bodyPr>
          <a:lstStyle/>
          <a:p>
            <a:r>
              <a:rPr lang="ja-JP" altLang="ja-JP" dirty="0"/>
              <a:t>ただし　</a:t>
            </a:r>
            <a:r>
              <a:rPr lang="en-US" altLang="ja-JP" dirty="0"/>
              <a:t>H:</a:t>
            </a:r>
            <a:r>
              <a:rPr lang="ja-JP" altLang="ja-JP" dirty="0"/>
              <a:t>カタ冷却力　</a:t>
            </a:r>
            <a:r>
              <a:rPr lang="en-US" altLang="ja-JP" dirty="0"/>
              <a:t>H=f/T</a:t>
            </a:r>
            <a:endParaRPr lang="ja-JP" altLang="ja-JP" dirty="0"/>
          </a:p>
          <a:p>
            <a:r>
              <a:rPr lang="ja-JP" altLang="ja-JP" dirty="0"/>
              <a:t>　　　　</a:t>
            </a:r>
            <a:r>
              <a:rPr lang="en-US" altLang="ja-JP" dirty="0"/>
              <a:t>F:</a:t>
            </a:r>
            <a:r>
              <a:rPr lang="ja-JP" altLang="ja-JP" dirty="0"/>
              <a:t>カタ係数（カタ計の裏側に記入されている）</a:t>
            </a:r>
          </a:p>
          <a:p>
            <a:r>
              <a:rPr lang="ja-JP" altLang="ja-JP" dirty="0"/>
              <a:t>　</a:t>
            </a:r>
            <a:r>
              <a:rPr lang="en-US" altLang="ja-JP" dirty="0"/>
              <a:t>T:</a:t>
            </a:r>
            <a:r>
              <a:rPr lang="ja-JP" altLang="ja-JP" dirty="0"/>
              <a:t>冷却時間（秒）</a:t>
            </a:r>
          </a:p>
          <a:p>
            <a:r>
              <a:rPr lang="ja-JP" altLang="ja-JP" dirty="0"/>
              <a:t>　</a:t>
            </a:r>
            <a:r>
              <a:rPr lang="en-US" altLang="ja-JP" dirty="0"/>
              <a:t>V:</a:t>
            </a:r>
            <a:r>
              <a:rPr lang="ja-JP" altLang="ja-JP" dirty="0"/>
              <a:t>気流速度（</a:t>
            </a:r>
            <a:r>
              <a:rPr lang="en-US" altLang="ja-JP" dirty="0"/>
              <a:t>m/sec</a:t>
            </a:r>
            <a:r>
              <a:rPr lang="ja-JP" altLang="ja-JP" dirty="0"/>
              <a:t>）</a:t>
            </a:r>
          </a:p>
          <a:p>
            <a:r>
              <a:rPr lang="ja-JP" altLang="ja-JP" dirty="0"/>
              <a:t>　</a:t>
            </a:r>
            <a:r>
              <a:rPr lang="en-US" altLang="ja-JP" dirty="0"/>
              <a:t>t:</a:t>
            </a:r>
            <a:r>
              <a:rPr lang="ja-JP" altLang="ja-JP" dirty="0"/>
              <a:t>気温</a:t>
            </a:r>
          </a:p>
          <a:p>
            <a:r>
              <a:rPr lang="ja-JP" altLang="ja-JP" dirty="0"/>
              <a:t>　θ</a:t>
            </a:r>
            <a:r>
              <a:rPr lang="en-US" altLang="ja-JP" dirty="0"/>
              <a:t>:</a:t>
            </a:r>
            <a:r>
              <a:rPr lang="ja-JP" altLang="ja-JP" dirty="0"/>
              <a:t>（</a:t>
            </a:r>
            <a:r>
              <a:rPr lang="en-US" altLang="ja-JP" dirty="0"/>
              <a:t>36.5</a:t>
            </a:r>
            <a:r>
              <a:rPr lang="ja-JP" altLang="ja-JP" dirty="0"/>
              <a:t>－</a:t>
            </a:r>
            <a:r>
              <a:rPr lang="en-US" altLang="ja-JP" dirty="0"/>
              <a:t>t</a:t>
            </a:r>
            <a:r>
              <a:rPr lang="ja-JP" altLang="ja-JP" dirty="0"/>
              <a:t>）　高温カタを用いた場合は（</a:t>
            </a:r>
            <a:r>
              <a:rPr lang="en-US" altLang="ja-JP" dirty="0"/>
              <a:t>53.0</a:t>
            </a:r>
            <a:r>
              <a:rPr lang="ja-JP" altLang="ja-JP" dirty="0"/>
              <a:t>－</a:t>
            </a:r>
            <a:r>
              <a:rPr lang="en-US" altLang="ja-JP" dirty="0"/>
              <a:t>t</a:t>
            </a:r>
            <a:r>
              <a:rPr lang="ja-JP" altLang="ja-JP" dirty="0"/>
              <a:t>）</a:t>
            </a:r>
          </a:p>
        </p:txBody>
      </p:sp>
      <p:pic>
        <p:nvPicPr>
          <p:cNvPr id="10" name="図 9"/>
          <p:cNvPicPr/>
          <p:nvPr/>
        </p:nvPicPr>
        <p:blipFill>
          <a:blip r:embed="rId2">
            <a:extLst>
              <a:ext uri="{28A0092B-C50C-407E-A947-70E740481C1C}">
                <a14:useLocalDpi xmlns:a14="http://schemas.microsoft.com/office/drawing/2010/main" val="0"/>
              </a:ext>
            </a:extLst>
          </a:blip>
          <a:stretch>
            <a:fillRect/>
          </a:stretch>
        </p:blipFill>
        <p:spPr>
          <a:xfrm>
            <a:off x="1565920" y="1748306"/>
            <a:ext cx="5832648" cy="1152128"/>
          </a:xfrm>
          <a:prstGeom prst="rect">
            <a:avLst/>
          </a:prstGeom>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89886"/>
            <a:ext cx="6347678" cy="88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16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250280"/>
            <a:ext cx="8496944" cy="6001643"/>
          </a:xfrm>
          <a:prstGeom prst="rect">
            <a:avLst/>
          </a:prstGeom>
        </p:spPr>
        <p:txBody>
          <a:bodyPr wrap="square">
            <a:spAutoFit/>
          </a:bodyPr>
          <a:lstStyle/>
          <a:p>
            <a:r>
              <a:rPr lang="ja-JP" altLang="ja-JP" sz="2400" dirty="0"/>
              <a:t>注意</a:t>
            </a:r>
            <a:r>
              <a:rPr lang="ja-JP" altLang="ja-JP" sz="2400" dirty="0" smtClean="0"/>
              <a:t>事項</a:t>
            </a:r>
            <a:endParaRPr lang="en-US" altLang="ja-JP" sz="2400" dirty="0" smtClean="0"/>
          </a:p>
          <a:p>
            <a:endParaRPr lang="ja-JP" altLang="ja-JP" sz="2400" dirty="0"/>
          </a:p>
          <a:p>
            <a:pPr lvl="0"/>
            <a:r>
              <a:rPr lang="ja-JP" altLang="en-US" sz="2400" dirty="0" smtClean="0"/>
              <a:t>①</a:t>
            </a:r>
            <a:r>
              <a:rPr lang="ja-JP" altLang="ja-JP" sz="2400" dirty="0" smtClean="0"/>
              <a:t>気温</a:t>
            </a:r>
            <a:r>
              <a:rPr lang="ja-JP" altLang="ja-JP" sz="2400" dirty="0"/>
              <a:t>が高くてカタ寒暖計の</a:t>
            </a:r>
            <a:r>
              <a:rPr lang="en-US" altLang="ja-JP" sz="2400" dirty="0"/>
              <a:t>A</a:t>
            </a:r>
            <a:r>
              <a:rPr lang="ja-JP" altLang="ja-JP" sz="2400" dirty="0"/>
              <a:t>点から</a:t>
            </a:r>
            <a:r>
              <a:rPr lang="en-US" altLang="ja-JP" sz="2400" dirty="0"/>
              <a:t>B</a:t>
            </a:r>
            <a:r>
              <a:rPr lang="ja-JP" altLang="ja-JP" sz="2400" dirty="0"/>
              <a:t>点まで降下するのに要する時間が</a:t>
            </a:r>
            <a:r>
              <a:rPr lang="en-US" altLang="ja-JP" sz="2400" u="sng" dirty="0"/>
              <a:t>2</a:t>
            </a:r>
            <a:r>
              <a:rPr lang="ja-JP" altLang="ja-JP" sz="2400" u="sng" dirty="0"/>
              <a:t>分以上</a:t>
            </a:r>
            <a:r>
              <a:rPr lang="ja-JP" altLang="ja-JP" sz="2400" dirty="0"/>
              <a:t>かかるような場合には得られた値は誤差が大きくなる。このような場合には高温カタを使用する。</a:t>
            </a:r>
          </a:p>
          <a:p>
            <a:pPr lvl="0"/>
            <a:r>
              <a:rPr lang="ja-JP" altLang="en-US" sz="2400" dirty="0" smtClean="0"/>
              <a:t>②</a:t>
            </a:r>
            <a:r>
              <a:rPr lang="ja-JP" altLang="ja-JP" sz="2400" dirty="0" smtClean="0"/>
              <a:t>不必要</a:t>
            </a:r>
            <a:r>
              <a:rPr lang="ja-JP" altLang="ja-JP" sz="2400" dirty="0"/>
              <a:t>に動いたり、カタ寒暖計に近づいて気流をおこしてはいけない。</a:t>
            </a:r>
          </a:p>
          <a:p>
            <a:pPr lvl="0"/>
            <a:r>
              <a:rPr lang="ja-JP" altLang="en-US" sz="2400" dirty="0" smtClean="0"/>
              <a:t>③</a:t>
            </a:r>
            <a:r>
              <a:rPr lang="ja-JP" altLang="ja-JP" sz="2400" dirty="0" smtClean="0"/>
              <a:t>アスマン</a:t>
            </a:r>
            <a:r>
              <a:rPr lang="ja-JP" altLang="ja-JP" sz="2400" dirty="0"/>
              <a:t>とカタ計とを同じ場所で同時に測定してはいけない。</a:t>
            </a:r>
          </a:p>
          <a:p>
            <a:pPr lvl="0"/>
            <a:r>
              <a:rPr lang="ja-JP" altLang="en-US" sz="2400" dirty="0" smtClean="0"/>
              <a:t>④</a:t>
            </a:r>
            <a:r>
              <a:rPr lang="ja-JP" altLang="ja-JP" sz="2400" dirty="0" smtClean="0"/>
              <a:t>高温</a:t>
            </a:r>
            <a:r>
              <a:rPr lang="ja-JP" altLang="ja-JP" sz="2400" dirty="0"/>
              <a:t>のときは湿カタ寒暖計を使用することもある。このときはアスマンによる湿球気温及び湿カタ冷却力を知り、これから次図の計算図表によって気流を知る。このとき湿球温度が</a:t>
            </a:r>
            <a:r>
              <a:rPr lang="en-US" altLang="ja-JP" sz="2400" dirty="0"/>
              <a:t>I</a:t>
            </a:r>
            <a:r>
              <a:rPr lang="ja-JP" altLang="ja-JP" sz="2400" dirty="0"/>
              <a:t>ならば湿カタ冷却力も</a:t>
            </a:r>
            <a:r>
              <a:rPr lang="en-US" altLang="ja-JP" sz="2400" dirty="0"/>
              <a:t>I</a:t>
            </a:r>
            <a:r>
              <a:rPr lang="ja-JP" altLang="ja-JP" sz="2400" dirty="0"/>
              <a:t>というように対応したものを用い、それぞれの値を結ぶ直線が気流の線に交わる点の値を読み求める気流</a:t>
            </a:r>
            <a:r>
              <a:rPr lang="en-US" altLang="ja-JP" sz="2400" dirty="0"/>
              <a:t>V</a:t>
            </a:r>
            <a:r>
              <a:rPr lang="ja-JP" altLang="ja-JP" sz="2400" dirty="0"/>
              <a:t>の値を知ることができる。</a:t>
            </a:r>
          </a:p>
          <a:p>
            <a:r>
              <a:rPr lang="ja-JP" altLang="ja-JP" sz="2400" dirty="0"/>
              <a:t>　図では湿球温度</a:t>
            </a:r>
            <a:r>
              <a:rPr lang="en-US" altLang="ja-JP" sz="2400" dirty="0"/>
              <a:t>20</a:t>
            </a:r>
            <a:r>
              <a:rPr lang="ja-JP" altLang="ja-JP" sz="2400" dirty="0"/>
              <a:t>℃、冷却力</a:t>
            </a:r>
            <a:r>
              <a:rPr lang="en-US" altLang="ja-JP" sz="2400" dirty="0"/>
              <a:t>18.5</a:t>
            </a:r>
            <a:r>
              <a:rPr lang="ja-JP" altLang="ja-JP" sz="2400" dirty="0"/>
              <a:t>℃（気温</a:t>
            </a:r>
            <a:r>
              <a:rPr lang="en-US" altLang="ja-JP" sz="2400" dirty="0"/>
              <a:t>I</a:t>
            </a:r>
            <a:r>
              <a:rPr lang="ja-JP" altLang="ja-JP" sz="2400" dirty="0"/>
              <a:t>の時は、冷却力も</a:t>
            </a:r>
            <a:r>
              <a:rPr lang="en-US" altLang="ja-JP" sz="2400" dirty="0"/>
              <a:t>I</a:t>
            </a:r>
            <a:r>
              <a:rPr lang="ja-JP" altLang="ja-JP" sz="2400" dirty="0"/>
              <a:t>を使用）のときの気流が</a:t>
            </a:r>
            <a:r>
              <a:rPr lang="en-US" altLang="ja-JP" sz="2400" dirty="0"/>
              <a:t>0.5m/sec</a:t>
            </a:r>
            <a:r>
              <a:rPr lang="ja-JP" altLang="ja-JP" sz="2400" dirty="0"/>
              <a:t>であることを示している。</a:t>
            </a:r>
            <a:endParaRPr lang="ja-JP" altLang="en-US" sz="2400" dirty="0"/>
          </a:p>
        </p:txBody>
      </p:sp>
    </p:spTree>
    <p:extLst>
      <p:ext uri="{BB962C8B-B14F-4D97-AF65-F5344CB8AC3E}">
        <p14:creationId xmlns:p14="http://schemas.microsoft.com/office/powerpoint/2010/main" val="381084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温度・湿度・気流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クリモマスター（温度・相対湿度・気流）</a:t>
            </a:r>
            <a:endParaRPr kumimoji="1" lang="en-US" altLang="ja-JP" dirty="0" smtClean="0"/>
          </a:p>
          <a:p>
            <a:r>
              <a:rPr lang="ja-JP" altLang="en-US" dirty="0" smtClean="0"/>
              <a:t>微流風速計（温度・気流）</a:t>
            </a:r>
            <a:endParaRPr lang="en-US" altLang="ja-JP" dirty="0" smtClean="0"/>
          </a:p>
          <a:p>
            <a:r>
              <a:rPr kumimoji="1" lang="ja-JP" altLang="en-US" dirty="0" smtClean="0"/>
              <a:t>温湿度計（温度・湿度）</a:t>
            </a:r>
            <a:endParaRPr kumimoji="1" lang="en-US" altLang="ja-JP" dirty="0" smtClean="0"/>
          </a:p>
          <a:p>
            <a:r>
              <a:rPr lang="ja-JP" altLang="en-US" dirty="0" smtClean="0"/>
              <a:t>アスマン通風乾湿計（乾球、湿球の温度）</a:t>
            </a:r>
            <a:endParaRPr lang="en-US" altLang="ja-JP" dirty="0" smtClean="0"/>
          </a:p>
          <a:p>
            <a:r>
              <a:rPr kumimoji="1" lang="ja-JP" altLang="en-US" dirty="0" smtClean="0"/>
              <a:t>カタ温度計（気流）</a:t>
            </a:r>
            <a:endParaRPr kumimoji="1" lang="ja-JP" altLang="en-US" dirty="0"/>
          </a:p>
        </p:txBody>
      </p:sp>
    </p:spTree>
    <p:extLst>
      <p:ext uri="{BB962C8B-B14F-4D97-AF65-F5344CB8AC3E}">
        <p14:creationId xmlns:p14="http://schemas.microsoft.com/office/powerpoint/2010/main" val="3735711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tretch>
            <a:fillRect/>
          </a:stretch>
        </p:blipFill>
        <p:spPr>
          <a:xfrm>
            <a:off x="2192876" y="0"/>
            <a:ext cx="4629438" cy="6858000"/>
          </a:xfrm>
          <a:prstGeom prst="rect">
            <a:avLst/>
          </a:prstGeom>
        </p:spPr>
      </p:pic>
      <p:sp>
        <p:nvSpPr>
          <p:cNvPr id="3" name="円/楕円 2"/>
          <p:cNvSpPr/>
          <p:nvPr/>
        </p:nvSpPr>
        <p:spPr>
          <a:xfrm>
            <a:off x="4418925" y="5805264"/>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6228184" y="5805264"/>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V="1">
            <a:off x="2987824" y="3573016"/>
            <a:ext cx="3240360" cy="11521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00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NDISK-C74E9B\iTunes\GAKUYAKU\gakuyaku_空気検査マニュアル\空気\空気検査報告書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197" y="-342800"/>
            <a:ext cx="5167165" cy="72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96"/>
            <a:ext cx="4607967" cy="686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8973" y="-10796"/>
            <a:ext cx="4595027"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1259632" y="2204864"/>
            <a:ext cx="10443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78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4250821" cy="632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88640"/>
            <a:ext cx="4691640" cy="698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315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27784" y="1628800"/>
            <a:ext cx="4392488" cy="3385542"/>
          </a:xfrm>
          <a:prstGeom prst="rect">
            <a:avLst/>
          </a:prstGeom>
          <a:noFill/>
        </p:spPr>
        <p:txBody>
          <a:bodyPr wrap="square" rtlCol="0">
            <a:spAutoFit/>
          </a:bodyPr>
          <a:lstStyle/>
          <a:p>
            <a:pPr algn="ctr"/>
            <a:r>
              <a:rPr kumimoji="1" lang="ja-JP" altLang="en-US" sz="4000" dirty="0" smtClean="0"/>
              <a:t>空気検査の留意点</a:t>
            </a:r>
            <a:endParaRPr kumimoji="1" lang="en-US" altLang="ja-JP" sz="4000" dirty="0" smtClean="0"/>
          </a:p>
          <a:p>
            <a:endParaRPr lang="en-US" altLang="ja-JP" sz="4000" dirty="0"/>
          </a:p>
          <a:p>
            <a:pPr algn="ctr"/>
            <a:r>
              <a:rPr kumimoji="1" lang="ja-JP" altLang="en-US" sz="5400" b="1" dirty="0" smtClean="0"/>
              <a:t>お　わ　</a:t>
            </a:r>
            <a:r>
              <a:rPr kumimoji="1" lang="ja-JP" altLang="en-US" sz="5400" b="1" dirty="0" err="1" smtClean="0"/>
              <a:t>り</a:t>
            </a:r>
            <a:endParaRPr kumimoji="1" lang="en-US" altLang="ja-JP" sz="5400" b="1" dirty="0" smtClean="0"/>
          </a:p>
          <a:p>
            <a:pPr algn="ctr"/>
            <a:endParaRPr lang="en-US" altLang="ja-JP" sz="4000" dirty="0"/>
          </a:p>
          <a:p>
            <a:pPr algn="ctr"/>
            <a:r>
              <a:rPr kumimoji="1" lang="ja-JP" altLang="en-US" sz="4000" dirty="0" smtClean="0"/>
              <a:t>お疲れさま</a:t>
            </a:r>
            <a:r>
              <a:rPr kumimoji="1" lang="ja-JP" altLang="en-US" sz="4000" dirty="0" err="1" smtClean="0"/>
              <a:t>で</a:t>
            </a:r>
            <a:r>
              <a:rPr kumimoji="1" lang="ja-JP" altLang="en-US" sz="4000" dirty="0" smtClean="0"/>
              <a:t>した。</a:t>
            </a:r>
            <a:endParaRPr kumimoji="1" lang="ja-JP" altLang="en-US" sz="4000" dirty="0"/>
          </a:p>
        </p:txBody>
      </p:sp>
    </p:spTree>
    <p:extLst>
      <p:ext uri="{BB962C8B-B14F-4D97-AF65-F5344CB8AC3E}">
        <p14:creationId xmlns:p14="http://schemas.microsoft.com/office/powerpoint/2010/main" val="207365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147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71600" y="0"/>
            <a:ext cx="7200800" cy="6858000"/>
          </a:xfrm>
          <a:prstGeom prst="rect">
            <a:avLst/>
          </a:prstGeom>
        </p:spPr>
      </p:pic>
    </p:spTree>
    <p:extLst>
      <p:ext uri="{BB962C8B-B14F-4D97-AF65-F5344CB8AC3E}">
        <p14:creationId xmlns:p14="http://schemas.microsoft.com/office/powerpoint/2010/main" val="405196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tretch>
            <a:fillRect/>
          </a:stretch>
        </p:blipFill>
        <p:spPr>
          <a:xfrm>
            <a:off x="827584" y="260648"/>
            <a:ext cx="7200800" cy="6192687"/>
          </a:xfrm>
          <a:prstGeom prst="rect">
            <a:avLst/>
          </a:prstGeom>
        </p:spPr>
      </p:pic>
    </p:spTree>
    <p:extLst>
      <p:ext uri="{BB962C8B-B14F-4D97-AF65-F5344CB8AC3E}">
        <p14:creationId xmlns:p14="http://schemas.microsoft.com/office/powerpoint/2010/main" val="244351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extLst>
              <a:ext uri="{28A0092B-C50C-407E-A947-70E740481C1C}">
                <a14:useLocalDpi xmlns:a14="http://schemas.microsoft.com/office/drawing/2010/main" val="0"/>
              </a:ext>
            </a:extLst>
          </a:blip>
          <a:stretch>
            <a:fillRect/>
          </a:stretch>
        </p:blipFill>
        <p:spPr>
          <a:xfrm>
            <a:off x="0" y="332656"/>
            <a:ext cx="9144000" cy="4680520"/>
          </a:xfrm>
          <a:prstGeom prst="rect">
            <a:avLst/>
          </a:prstGeom>
        </p:spPr>
      </p:pic>
      <p:sp>
        <p:nvSpPr>
          <p:cNvPr id="5" name="正方形/長方形 4"/>
          <p:cNvSpPr/>
          <p:nvPr/>
        </p:nvSpPr>
        <p:spPr>
          <a:xfrm>
            <a:off x="3131840" y="1124744"/>
            <a:ext cx="5904656" cy="9721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p:cNvPicPr/>
          <p:nvPr/>
        </p:nvPicPr>
        <p:blipFill>
          <a:blip r:embed="rId4">
            <a:extLst>
              <a:ext uri="{28A0092B-C50C-407E-A947-70E740481C1C}">
                <a14:useLocalDpi xmlns:a14="http://schemas.microsoft.com/office/drawing/2010/main" val="0"/>
              </a:ext>
            </a:extLst>
          </a:blip>
          <a:stretch>
            <a:fillRect/>
          </a:stretch>
        </p:blipFill>
        <p:spPr>
          <a:xfrm>
            <a:off x="2339752" y="5013176"/>
            <a:ext cx="4724400" cy="1600200"/>
          </a:xfrm>
          <a:prstGeom prst="rect">
            <a:avLst/>
          </a:prstGeom>
        </p:spPr>
      </p:pic>
      <p:sp>
        <p:nvSpPr>
          <p:cNvPr id="7" name="正方形/長方形 6"/>
          <p:cNvSpPr/>
          <p:nvPr/>
        </p:nvSpPr>
        <p:spPr>
          <a:xfrm>
            <a:off x="3203848" y="3140968"/>
            <a:ext cx="4752528" cy="1728192"/>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7378670" y="3356992"/>
            <a:ext cx="1657826" cy="369332"/>
          </a:xfrm>
          <a:prstGeom prst="rect">
            <a:avLst/>
          </a:prstGeom>
          <a:noFill/>
        </p:spPr>
        <p:txBody>
          <a:bodyPr wrap="none" rtlCol="0">
            <a:spAutoFit/>
          </a:bodyPr>
          <a:lstStyle/>
          <a:p>
            <a:r>
              <a:rPr kumimoji="1" lang="ja-JP" altLang="en-US" dirty="0" smtClean="0"/>
              <a:t>ボタンで切替え</a:t>
            </a:r>
            <a:endParaRPr kumimoji="1" lang="ja-JP" altLang="en-US" dirty="0"/>
          </a:p>
        </p:txBody>
      </p:sp>
      <p:sp>
        <p:nvSpPr>
          <p:cNvPr id="9" name="テキスト ボックス 8"/>
          <p:cNvSpPr txBox="1"/>
          <p:nvPr/>
        </p:nvSpPr>
        <p:spPr>
          <a:xfrm>
            <a:off x="5292080" y="1173522"/>
            <a:ext cx="3111749" cy="923330"/>
          </a:xfrm>
          <a:prstGeom prst="rect">
            <a:avLst/>
          </a:prstGeom>
          <a:noFill/>
        </p:spPr>
        <p:txBody>
          <a:bodyPr wrap="none" rtlCol="0">
            <a:spAutoFit/>
          </a:bodyPr>
          <a:lstStyle/>
          <a:p>
            <a:r>
              <a:rPr kumimoji="1" lang="ja-JP" altLang="en-US" dirty="0" smtClean="0"/>
              <a:t>標準モードはリアルタイム</a:t>
            </a:r>
            <a:endParaRPr kumimoji="1" lang="en-US" altLang="ja-JP" dirty="0" smtClean="0"/>
          </a:p>
          <a:p>
            <a:r>
              <a:rPr lang="ja-JP" altLang="en-US" dirty="0" smtClean="0"/>
              <a:t>移動平均モードは</a:t>
            </a:r>
            <a:r>
              <a:rPr lang="en-US" altLang="ja-JP" dirty="0" smtClean="0"/>
              <a:t>10</a:t>
            </a:r>
            <a:r>
              <a:rPr lang="ja-JP" altLang="en-US" dirty="0" err="1" smtClean="0"/>
              <a:t>ｓ</a:t>
            </a:r>
            <a:r>
              <a:rPr lang="ja-JP" altLang="en-US" dirty="0" smtClean="0"/>
              <a:t>の平均</a:t>
            </a:r>
            <a:endParaRPr lang="en-US" altLang="ja-JP" dirty="0" smtClean="0"/>
          </a:p>
          <a:p>
            <a:r>
              <a:rPr kumimoji="1" lang="ja-JP" altLang="en-US" dirty="0" smtClean="0"/>
              <a:t>その他、</a:t>
            </a:r>
            <a:r>
              <a:rPr kumimoji="1" lang="en-US" altLang="ja-JP" dirty="0" smtClean="0"/>
              <a:t>30S</a:t>
            </a:r>
            <a:r>
              <a:rPr kumimoji="1" lang="ja-JP" altLang="en-US" dirty="0" smtClean="0"/>
              <a:t>　</a:t>
            </a:r>
            <a:r>
              <a:rPr kumimoji="1" lang="en-US" altLang="ja-JP" dirty="0" smtClean="0"/>
              <a:t>60</a:t>
            </a:r>
            <a:r>
              <a:rPr kumimoji="1" lang="ja-JP" altLang="en-US" dirty="0" err="1" smtClean="0"/>
              <a:t>ｓ</a:t>
            </a:r>
            <a:r>
              <a:rPr kumimoji="1" lang="ja-JP" altLang="en-US" dirty="0" smtClean="0"/>
              <a:t>モードがある</a:t>
            </a:r>
            <a:endParaRPr kumimoji="1" lang="ja-JP" altLang="en-US" dirty="0"/>
          </a:p>
        </p:txBody>
      </p:sp>
      <p:sp>
        <p:nvSpPr>
          <p:cNvPr id="12" name="下矢印 11"/>
          <p:cNvSpPr/>
          <p:nvPr/>
        </p:nvSpPr>
        <p:spPr>
          <a:xfrm>
            <a:off x="7378670" y="2096852"/>
            <a:ext cx="433690" cy="12601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5292078" y="1772816"/>
            <a:ext cx="29155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4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extLst>
              <a:ext uri="{28A0092B-C50C-407E-A947-70E740481C1C}">
                <a14:useLocalDpi xmlns:a14="http://schemas.microsoft.com/office/drawing/2010/main" val="0"/>
              </a:ext>
            </a:extLst>
          </a:blip>
          <a:stretch>
            <a:fillRect/>
          </a:stretch>
        </p:blipFill>
        <p:spPr>
          <a:xfrm>
            <a:off x="374718" y="260647"/>
            <a:ext cx="8424936" cy="6264695"/>
          </a:xfrm>
          <a:prstGeom prst="rect">
            <a:avLst/>
          </a:prstGeom>
        </p:spPr>
      </p:pic>
      <p:sp>
        <p:nvSpPr>
          <p:cNvPr id="2" name="右矢印 1"/>
          <p:cNvSpPr/>
          <p:nvPr/>
        </p:nvSpPr>
        <p:spPr>
          <a:xfrm>
            <a:off x="179512" y="5589240"/>
            <a:ext cx="86409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 y="4916828"/>
            <a:ext cx="1241045" cy="646331"/>
          </a:xfrm>
          <a:prstGeom prst="rect">
            <a:avLst/>
          </a:prstGeom>
          <a:noFill/>
        </p:spPr>
        <p:txBody>
          <a:bodyPr wrap="none" rtlCol="0">
            <a:spAutoFit/>
          </a:bodyPr>
          <a:lstStyle/>
          <a:p>
            <a:r>
              <a:rPr kumimoji="1" lang="ja-JP" altLang="en-US" dirty="0" smtClean="0"/>
              <a:t>モード</a:t>
            </a:r>
            <a:endParaRPr kumimoji="1" lang="en-US" altLang="ja-JP" dirty="0" smtClean="0"/>
          </a:p>
          <a:p>
            <a:r>
              <a:rPr kumimoji="1" lang="ja-JP" altLang="en-US" dirty="0" smtClean="0"/>
              <a:t>切替ボタン</a:t>
            </a:r>
            <a:endParaRPr kumimoji="1" lang="ja-JP" altLang="en-US" dirty="0"/>
          </a:p>
        </p:txBody>
      </p:sp>
      <p:sp>
        <p:nvSpPr>
          <p:cNvPr id="5" name="右矢印 4"/>
          <p:cNvSpPr/>
          <p:nvPr/>
        </p:nvSpPr>
        <p:spPr>
          <a:xfrm flipH="1">
            <a:off x="1547664" y="4895503"/>
            <a:ext cx="936104" cy="3444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15716" y="5198193"/>
            <a:ext cx="493981" cy="369332"/>
          </a:xfrm>
          <a:prstGeom prst="rect">
            <a:avLst/>
          </a:prstGeom>
          <a:noFill/>
        </p:spPr>
        <p:txBody>
          <a:bodyPr wrap="none" rtlCol="0">
            <a:spAutoFit/>
          </a:bodyPr>
          <a:lstStyle/>
          <a:p>
            <a:r>
              <a:rPr kumimoji="1" lang="en-US" altLang="ja-JP" dirty="0" smtClean="0"/>
              <a:t>SW</a:t>
            </a:r>
            <a:endParaRPr kumimoji="1" lang="ja-JP" altLang="en-US" dirty="0"/>
          </a:p>
        </p:txBody>
      </p:sp>
      <p:sp>
        <p:nvSpPr>
          <p:cNvPr id="7" name="テキスト ボックス 6"/>
          <p:cNvSpPr txBox="1"/>
          <p:nvPr/>
        </p:nvSpPr>
        <p:spPr>
          <a:xfrm>
            <a:off x="2507781" y="1300118"/>
            <a:ext cx="1508746" cy="369332"/>
          </a:xfrm>
          <a:prstGeom prst="rect">
            <a:avLst/>
          </a:prstGeom>
          <a:noFill/>
        </p:spPr>
        <p:txBody>
          <a:bodyPr wrap="none" rtlCol="0">
            <a:spAutoFit/>
          </a:bodyPr>
          <a:lstStyle/>
          <a:p>
            <a:r>
              <a:rPr kumimoji="1" lang="ja-JP" altLang="en-US" dirty="0" smtClean="0"/>
              <a:t>センサー部分</a:t>
            </a:r>
            <a:endParaRPr kumimoji="1" lang="ja-JP" altLang="en-US" dirty="0"/>
          </a:p>
        </p:txBody>
      </p:sp>
    </p:spTree>
    <p:extLst>
      <p:ext uri="{BB962C8B-B14F-4D97-AF65-F5344CB8AC3E}">
        <p14:creationId xmlns:p14="http://schemas.microsoft.com/office/powerpoint/2010/main" val="1669301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tretch>
            <a:fillRect/>
          </a:stretch>
        </p:blipFill>
        <p:spPr>
          <a:xfrm>
            <a:off x="-108520" y="104521"/>
            <a:ext cx="1933575" cy="2486025"/>
          </a:xfrm>
          <a:prstGeom prst="rect">
            <a:avLst/>
          </a:prstGeom>
        </p:spPr>
      </p:pic>
      <p:pic>
        <p:nvPicPr>
          <p:cNvPr id="3" name="図 2"/>
          <p:cNvPicPr/>
          <p:nvPr/>
        </p:nvPicPr>
        <p:blipFill>
          <a:blip r:embed="rId4">
            <a:extLst>
              <a:ext uri="{28A0092B-C50C-407E-A947-70E740481C1C}">
                <a14:useLocalDpi xmlns:a14="http://schemas.microsoft.com/office/drawing/2010/main" val="0"/>
              </a:ext>
            </a:extLst>
          </a:blip>
          <a:stretch>
            <a:fillRect/>
          </a:stretch>
        </p:blipFill>
        <p:spPr>
          <a:xfrm>
            <a:off x="1691680" y="0"/>
            <a:ext cx="7920880" cy="6957392"/>
          </a:xfrm>
          <a:prstGeom prst="rect">
            <a:avLst/>
          </a:prstGeom>
        </p:spPr>
      </p:pic>
      <p:sp>
        <p:nvSpPr>
          <p:cNvPr id="4" name="正方形/長方形 3"/>
          <p:cNvSpPr/>
          <p:nvPr/>
        </p:nvSpPr>
        <p:spPr>
          <a:xfrm>
            <a:off x="5148064" y="2780928"/>
            <a:ext cx="4392488" cy="432048"/>
          </a:xfrm>
          <a:prstGeom prst="rect">
            <a:avLst/>
          </a:prstGeom>
          <a:solidFill>
            <a:srgbClr val="FFFF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148064" y="1161796"/>
            <a:ext cx="4383676" cy="467003"/>
          </a:xfrm>
          <a:prstGeom prst="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003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tretch>
            <a:fillRect/>
          </a:stretch>
        </p:blipFill>
        <p:spPr>
          <a:xfrm>
            <a:off x="251520" y="955973"/>
            <a:ext cx="8208912" cy="571338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1" y="260648"/>
            <a:ext cx="53625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51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1419</Words>
  <Application>Microsoft Office PowerPoint</Application>
  <PresentationFormat>画面に合わせる (4:3)</PresentationFormat>
  <Paragraphs>161</Paragraphs>
  <Slides>24</Slides>
  <Notes>14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空気検査の留意点</vt:lpstr>
      <vt:lpstr>温度・湿度・気流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空気検査の留意点</dc:title>
  <dc:creator>大曽根清朗</dc:creator>
  <cp:lastModifiedBy>大曽根清朗</cp:lastModifiedBy>
  <cp:revision>31</cp:revision>
  <cp:lastPrinted>2016-01-13T02:42:01Z</cp:lastPrinted>
  <dcterms:created xsi:type="dcterms:W3CDTF">2016-01-12T13:36:33Z</dcterms:created>
  <dcterms:modified xsi:type="dcterms:W3CDTF">2016-05-21T07:53:07Z</dcterms:modified>
</cp:coreProperties>
</file>